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934200" cy="92202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choolbell" panose="020B0604020202020204" charset="0"/>
      <p:regular r:id="rId21"/>
    </p:embeddedFont>
    <p:embeddedFont>
      <p:font typeface="Times" panose="02020603050405020304" pitchFamily="18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0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27917" y="0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p9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Referrals: are for non-migrant funded services to give access to community support/agency services.</a:t>
            </a:r>
            <a:r>
              <a:rPr lang="en-US" sz="1200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  Some examples of referred services are referrals to food banks, Toys-for-Tots, Lions Club for glasses, community clinics, food backpacks,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Extended:  after school programs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Instructional: rare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Support: graduation specialists, school supply backpacks Advocacy for migrant children</a:t>
            </a:r>
            <a:endParaRPr/>
          </a:p>
          <a:p>
            <a:pPr marL="45720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Health, nutrition, or social services</a:t>
            </a:r>
            <a:endParaRPr/>
          </a:p>
          <a:p>
            <a:pPr marL="45720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Necessary educational supplies</a:t>
            </a:r>
            <a:endParaRPr/>
          </a:p>
          <a:p>
            <a:pPr marL="457200" lvl="1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Transportation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9:notes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0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3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3:notes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" name="Google Shape;143;p6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6:notes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716" cy="460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d24d5b8da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g7d24d5b8da_0_7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500" cy="41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7d24d5b8da_0_7:notes"/>
          <p:cNvSpPr txBox="1">
            <a:spLocks noGrp="1"/>
          </p:cNvSpPr>
          <p:nvPr>
            <p:ph type="sldNum" idx="12"/>
          </p:nvPr>
        </p:nvSpPr>
        <p:spPr>
          <a:xfrm>
            <a:off x="3927917" y="8757932"/>
            <a:ext cx="3004800" cy="4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25" tIns="45200" rIns="90425" bIns="45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92793" y="4378967"/>
            <a:ext cx="5548614" cy="4149404"/>
          </a:xfrm>
          <a:prstGeom prst="rect">
            <a:avLst/>
          </a:prstGeom>
        </p:spPr>
        <p:txBody>
          <a:bodyPr spcFirstLastPara="1" wrap="square" lIns="90425" tIns="45200" rIns="90425" bIns="452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hyperlink" Target="http://drive.google.com/file/d/1oj-yhjf5Ph3HqkeEuo5JF4ge7RcLeUAv/vie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13"/>
          <p:cNvGrpSpPr/>
          <p:nvPr/>
        </p:nvGrpSpPr>
        <p:grpSpPr>
          <a:xfrm>
            <a:off x="0" y="0"/>
            <a:ext cx="9144000" cy="2590800"/>
            <a:chOff x="0" y="0"/>
            <a:chExt cx="9144000" cy="2590800"/>
          </a:xfrm>
        </p:grpSpPr>
        <p:sp>
          <p:nvSpPr>
            <p:cNvPr id="90" name="Google Shape;90;p13"/>
            <p:cNvSpPr/>
            <p:nvPr/>
          </p:nvSpPr>
          <p:spPr>
            <a:xfrm>
              <a:off x="0" y="0"/>
              <a:ext cx="9144000" cy="25908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2667000" y="533400"/>
              <a:ext cx="6289675" cy="1077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92" name="Google Shape;92;p1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00" y="213046"/>
              <a:ext cx="2209800" cy="23777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3" name="Google Shape;93;p13"/>
          <p:cNvSpPr txBox="1"/>
          <p:nvPr/>
        </p:nvSpPr>
        <p:spPr>
          <a:xfrm>
            <a:off x="0" y="2590800"/>
            <a:ext cx="91440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Meeting the Unique Needs of Migrant Students: The Heart Behind the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Tamara Lawson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Migrant Education Program Coordinator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Caldwell School District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Genoveva Winkler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Migrant Regional Coordinator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4556760" y="5181600"/>
            <a:ext cx="413427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>
                <a:solidFill>
                  <a:srgbClr val="A04400"/>
                </a:solidFill>
                <a:latin typeface="Calibri"/>
                <a:ea typeface="Calibri"/>
                <a:cs typeface="Calibri"/>
                <a:sym typeface="Calibri"/>
              </a:rPr>
              <a:t>¡Bienvenidos!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D1B10"/>
                </a:solidFill>
              </a:rPr>
              <a:t>Services in the Migrant program</a:t>
            </a:r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Referrals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Extended Services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Instructional Services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Support Services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Summer School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92" name="Google Shape;192;p22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93" name="Google Shape;193;p22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2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95" name="Google Shape;195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6" name="Google Shape;196;p22"/>
          <p:cNvCxnSpPr/>
          <p:nvPr/>
        </p:nvCxnSpPr>
        <p:spPr>
          <a:xfrm>
            <a:off x="642938" y="11430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3" descr="http://static01.nyt.com/images/2010/06/19/us/19MIGRANT02/JP-MIGRANT-1-articleLarg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3"/>
          <p:cNvSpPr/>
          <p:nvPr/>
        </p:nvSpPr>
        <p:spPr>
          <a:xfrm>
            <a:off x="4763" y="4390293"/>
            <a:ext cx="9139237" cy="25590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 txBox="1"/>
          <p:nvPr/>
        </p:nvSpPr>
        <p:spPr>
          <a:xfrm>
            <a:off x="533400" y="4800600"/>
            <a:ext cx="5105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How We Help Migrant Children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0" y="4479925"/>
            <a:ext cx="2209800" cy="2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D1B10"/>
                </a:solidFill>
              </a:rPr>
              <a:t>Activity</a:t>
            </a:r>
            <a:endParaRPr/>
          </a:p>
        </p:txBody>
      </p:sp>
      <p:sp>
        <p:nvSpPr>
          <p:cNvPr id="210" name="Google Shape;210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Read scenarios (2) for elementary students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Add needs to graphic organizer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/>
              <a:t>Brainstorm Solutions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What can the school do to meet needs?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How can the school staff collaborate with the migrant program to meet needs?</a:t>
            </a:r>
            <a:endParaRPr/>
          </a:p>
        </p:txBody>
      </p:sp>
      <p:grpSp>
        <p:nvGrpSpPr>
          <p:cNvPr id="211" name="Google Shape;211;p24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212" name="Google Shape;212;p24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4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214" name="Google Shape;214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15" name="Google Shape;215;p24"/>
          <p:cNvCxnSpPr/>
          <p:nvPr/>
        </p:nvCxnSpPr>
        <p:spPr>
          <a:xfrm>
            <a:off x="642938" y="12192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975" y="-246850"/>
            <a:ext cx="8940072" cy="66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/>
          <p:nvPr/>
        </p:nvSpPr>
        <p:spPr>
          <a:xfrm>
            <a:off x="4763" y="4343400"/>
            <a:ext cx="9139237" cy="25590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25"/>
          <p:cNvSpPr txBox="1"/>
          <p:nvPr/>
        </p:nvSpPr>
        <p:spPr>
          <a:xfrm>
            <a:off x="381000" y="4800600"/>
            <a:ext cx="5715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Schoolbell"/>
                <a:ea typeface="Schoolbell"/>
                <a:cs typeface="Schoolbell"/>
                <a:sym typeface="Schoolbell"/>
              </a:rPr>
              <a:t>Empowering migrant students and their families to succeed in Idaho.</a:t>
            </a:r>
            <a:endParaRPr sz="3600" b="1" i="0" u="none" strike="noStrike" cap="none">
              <a:solidFill>
                <a:srgbClr val="42416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0" y="4479925"/>
            <a:ext cx="2209800" cy="2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193175" y="76200"/>
            <a:ext cx="4114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D1B10"/>
                </a:solidFill>
              </a:rPr>
              <a:t>Migrant Contacts</a:t>
            </a:r>
            <a:endParaRPr/>
          </a:p>
        </p:txBody>
      </p:sp>
      <p:grpSp>
        <p:nvGrpSpPr>
          <p:cNvPr id="230" name="Google Shape;230;p26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231" name="Google Shape;231;p26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6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233" name="Google Shape;233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4" name="Google Shape;234;p26"/>
          <p:cNvCxnSpPr/>
          <p:nvPr/>
        </p:nvCxnSpPr>
        <p:spPr>
          <a:xfrm>
            <a:off x="642938" y="12192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5" name="Google Shape;23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7963" y="321950"/>
            <a:ext cx="4376676" cy="46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6"/>
          <p:cNvPicPr preferRelativeResize="0"/>
          <p:nvPr/>
        </p:nvPicPr>
        <p:blipFill rotWithShape="1">
          <a:blip r:embed="rId5">
            <a:alphaModFix/>
          </a:blip>
          <a:srcRect t="33587" b="6"/>
          <a:stretch/>
        </p:blipFill>
        <p:spPr>
          <a:xfrm>
            <a:off x="4498850" y="4994075"/>
            <a:ext cx="4196901" cy="94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4150" y="1305075"/>
            <a:ext cx="3228728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1000"/>
            <a:ext cx="9144003" cy="670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14"/>
          <p:cNvGrpSpPr/>
          <p:nvPr/>
        </p:nvGrpSpPr>
        <p:grpSpPr>
          <a:xfrm>
            <a:off x="0" y="0"/>
            <a:ext cx="9144000" cy="2590800"/>
            <a:chOff x="0" y="0"/>
            <a:chExt cx="9144000" cy="2590800"/>
          </a:xfrm>
        </p:grpSpPr>
        <p:sp>
          <p:nvSpPr>
            <p:cNvPr id="101" name="Google Shape;101;p14"/>
            <p:cNvSpPr/>
            <p:nvPr/>
          </p:nvSpPr>
          <p:spPr>
            <a:xfrm>
              <a:off x="0" y="0"/>
              <a:ext cx="9144000" cy="25908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4"/>
            <p:cNvSpPr txBox="1"/>
            <p:nvPr/>
          </p:nvSpPr>
          <p:spPr>
            <a:xfrm>
              <a:off x="2667000" y="533400"/>
              <a:ext cx="6289675" cy="10779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03" name="Google Shape;103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600" y="213046"/>
              <a:ext cx="2209800" cy="237775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" name="Google Shape;108;p15"/>
          <p:cNvCxnSpPr/>
          <p:nvPr/>
        </p:nvCxnSpPr>
        <p:spPr>
          <a:xfrm>
            <a:off x="-1588" y="1030288"/>
            <a:ext cx="9145588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9" name="Google Shape;109;p15"/>
          <p:cNvSpPr txBox="1"/>
          <p:nvPr/>
        </p:nvSpPr>
        <p:spPr>
          <a:xfrm>
            <a:off x="624229" y="2432434"/>
            <a:ext cx="49530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1800"/>
              <a:buFont typeface="Noto Sans Symbols"/>
              <a:buChar char="❑"/>
            </a:pPr>
            <a:r>
              <a:rPr lang="en-US"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Participants will explore the needs of migrant students</a:t>
            </a:r>
            <a:endParaRPr/>
          </a:p>
          <a:p>
            <a:pPr marL="461963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1800"/>
              <a:buFont typeface="Noto Sans Symbols"/>
              <a:buChar char="❑"/>
            </a:pPr>
            <a:r>
              <a:rPr lang="en-US"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Participants will find solutions to challenges faced by migrant students</a:t>
            </a:r>
            <a:endParaRPr/>
          </a:p>
        </p:txBody>
      </p:sp>
      <p:cxnSp>
        <p:nvCxnSpPr>
          <p:cNvPr id="110" name="Google Shape;110;p15"/>
          <p:cNvCxnSpPr/>
          <p:nvPr/>
        </p:nvCxnSpPr>
        <p:spPr>
          <a:xfrm>
            <a:off x="598488" y="1979613"/>
            <a:ext cx="7859712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1" name="Google Shape;111;p15" descr="http://ruralmission.org/wp-content/uploads/2011/10/MigrantChildren-01.jpg"/>
          <p:cNvPicPr preferRelativeResize="0"/>
          <p:nvPr/>
        </p:nvPicPr>
        <p:blipFill rotWithShape="1">
          <a:blip r:embed="rId3">
            <a:alphaModFix/>
          </a:blip>
          <a:srcRect l="21925" r="40244" b="42162"/>
          <a:stretch/>
        </p:blipFill>
        <p:spPr>
          <a:xfrm>
            <a:off x="-1588" y="0"/>
            <a:ext cx="1550988" cy="100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 descr="http://news.streetroots.org/sites/default/files/styles/article_image_full/public/SR-FHDC-7033.jpg?itok=QZ4Pxf42"/>
          <p:cNvPicPr preferRelativeResize="0"/>
          <p:nvPr/>
        </p:nvPicPr>
        <p:blipFill rotWithShape="1">
          <a:blip r:embed="rId4">
            <a:alphaModFix/>
          </a:blip>
          <a:srcRect b="4104"/>
          <a:stretch/>
        </p:blipFill>
        <p:spPr>
          <a:xfrm>
            <a:off x="1630363" y="11113"/>
            <a:ext cx="1665287" cy="99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 descr="http://news.streetroots.org/sites/default/files/styles/article_image_full/public/SR-FHDC-7071.jpg?itok=83Byl1n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0738" y="0"/>
            <a:ext cx="1949450" cy="100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 descr="http://news.streetroots.org/sites/default/files/styles/article_image_full/public/SR-FHDC-7100.jpg?itok=StsucWup"/>
          <p:cNvPicPr preferRelativeResize="0"/>
          <p:nvPr/>
        </p:nvPicPr>
        <p:blipFill rotWithShape="1">
          <a:blip r:embed="rId6">
            <a:alphaModFix/>
          </a:blip>
          <a:srcRect l="27585" b="31731"/>
          <a:stretch/>
        </p:blipFill>
        <p:spPr>
          <a:xfrm>
            <a:off x="5719763" y="0"/>
            <a:ext cx="1412875" cy="1001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 descr="https://guernica-wpengine.netdna-ssl.com/Public%20Workers%205.jpg"/>
          <p:cNvPicPr preferRelativeResize="0"/>
          <p:nvPr/>
        </p:nvPicPr>
        <p:blipFill rotWithShape="1">
          <a:blip r:embed="rId7">
            <a:alphaModFix/>
          </a:blip>
          <a:srcRect l="6828" r="6209"/>
          <a:stretch/>
        </p:blipFill>
        <p:spPr>
          <a:xfrm>
            <a:off x="5626100" y="3521075"/>
            <a:ext cx="3060700" cy="234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 descr="http://library.cqpress.com/cqresearcher/file.php?path=/images/CQ_Researcher/r20041008-childworking.jpg"/>
          <p:cNvPicPr preferRelativeResize="0"/>
          <p:nvPr/>
        </p:nvPicPr>
        <p:blipFill rotWithShape="1">
          <a:blip r:embed="rId8">
            <a:alphaModFix/>
          </a:blip>
          <a:srcRect t="16322" b="29389"/>
          <a:stretch/>
        </p:blipFill>
        <p:spPr>
          <a:xfrm>
            <a:off x="3346450" y="0"/>
            <a:ext cx="2312988" cy="9921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5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18" name="Google Shape;118;p15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5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20" name="Google Shape;120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" name="Google Shape;121;p15"/>
          <p:cNvSpPr txBox="1"/>
          <p:nvPr/>
        </p:nvSpPr>
        <p:spPr>
          <a:xfrm>
            <a:off x="506413" y="1066800"/>
            <a:ext cx="8101012" cy="132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Objectives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6" descr="http://www.dailyrepublic.com/files/2014/12/Migrant-Kids-Uprooted-1024x6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3" y="533400"/>
            <a:ext cx="9158287" cy="60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/>
          <p:nvPr/>
        </p:nvSpPr>
        <p:spPr>
          <a:xfrm>
            <a:off x="0" y="4298950"/>
            <a:ext cx="9139238" cy="255905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49442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16"/>
          <p:cNvSpPr txBox="1"/>
          <p:nvPr/>
        </p:nvSpPr>
        <p:spPr>
          <a:xfrm>
            <a:off x="228600" y="4479925"/>
            <a:ext cx="6248400" cy="207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sng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rPr>
              <a:t>Identifying Migrant Needs</a:t>
            </a:r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000" y="4479925"/>
            <a:ext cx="2209800" cy="237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7 Areas of Concern</a:t>
            </a: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 7 areas of concern reflect areas known to affect migrant students.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They are not an exhaustive list, but are fairly broad.</a:t>
            </a:r>
            <a:endParaRPr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They help us identify the concerns that we should be looking for.</a:t>
            </a:r>
            <a:endParaRPr/>
          </a:p>
        </p:txBody>
      </p:sp>
      <p:grpSp>
        <p:nvGrpSpPr>
          <p:cNvPr id="136" name="Google Shape;136;p17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37" name="Google Shape;137;p17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17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39" name="Google Shape;13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40" name="Google Shape;140;p17"/>
          <p:cNvCxnSpPr/>
          <p:nvPr/>
        </p:nvCxnSpPr>
        <p:spPr>
          <a:xfrm>
            <a:off x="642938" y="12192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Activity:</a:t>
            </a:r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body" idx="1"/>
          </p:nvPr>
        </p:nvSpPr>
        <p:spPr>
          <a:xfrm>
            <a:off x="457200" y="1404803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As you watch the video, take notes and consider these questions:</a:t>
            </a:r>
            <a:endParaRPr/>
          </a:p>
          <a:p>
            <a:pPr marL="34290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What needs can you identify or can infer from the student’s situations?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How would you know they have these needs if you worked with one of them?</a:t>
            </a:r>
            <a:endParaRPr/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49" name="Google Shape;149;p18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51" name="Google Shape;151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52" name="Google Shape;152;p18"/>
          <p:cNvCxnSpPr/>
          <p:nvPr/>
        </p:nvCxnSpPr>
        <p:spPr>
          <a:xfrm>
            <a:off x="642938" y="12192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9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59" name="Google Shape;159;p19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 txBox="1"/>
            <p:nvPr/>
          </p:nvSpPr>
          <p:spPr>
            <a:xfrm>
              <a:off x="996950" y="6169025"/>
              <a:ext cx="7610400" cy="3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61" name="Google Shape;161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62" name="Google Shape;162;p19"/>
          <p:cNvCxnSpPr/>
          <p:nvPr/>
        </p:nvCxnSpPr>
        <p:spPr>
          <a:xfrm>
            <a:off x="642938" y="1219200"/>
            <a:ext cx="7858200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3" name="Google Shape;163;p19" title="For Many Child Farmworkers Getting an Education Is Almost Impossible.MP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6850" y="1326950"/>
            <a:ext cx="8170310" cy="45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/>
        </p:nvSpPr>
        <p:spPr>
          <a:xfrm>
            <a:off x="0" y="467525"/>
            <a:ext cx="8586000" cy="25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Activity: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Sharing</a:t>
            </a:r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/>
              <a:t>Share your thoughts on the needs of these children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What did you notice?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</a:pPr>
            <a:r>
              <a:rPr lang="en-US"/>
              <a:t>What do you wonder?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  <p:grpSp>
        <p:nvGrpSpPr>
          <p:cNvPr id="171" name="Google Shape;171;p20"/>
          <p:cNvGrpSpPr/>
          <p:nvPr/>
        </p:nvGrpSpPr>
        <p:grpSpPr>
          <a:xfrm>
            <a:off x="0" y="5943600"/>
            <a:ext cx="9144000" cy="914400"/>
            <a:chOff x="0" y="5943600"/>
            <a:chExt cx="9144000" cy="914400"/>
          </a:xfrm>
        </p:grpSpPr>
        <p:sp>
          <p:nvSpPr>
            <p:cNvPr id="172" name="Google Shape;172;p20"/>
            <p:cNvSpPr/>
            <p:nvPr/>
          </p:nvSpPr>
          <p:spPr>
            <a:xfrm>
              <a:off x="0" y="5943600"/>
              <a:ext cx="9144000" cy="91440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0"/>
            <p:cNvSpPr txBox="1"/>
            <p:nvPr/>
          </p:nvSpPr>
          <p:spPr>
            <a:xfrm>
              <a:off x="996950" y="6169025"/>
              <a:ext cx="7610475" cy="307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494429"/>
                  </a:solidFill>
                  <a:latin typeface="Times"/>
                  <a:ea typeface="Times"/>
                  <a:cs typeface="Times"/>
                  <a:sym typeface="Times"/>
                </a:rPr>
                <a:t>SUPPORTING SCHOOLS AND STUDENTS TO ACHIEVE</a:t>
              </a:r>
              <a:endParaRPr/>
            </a:p>
          </p:txBody>
        </p:sp>
        <p:pic>
          <p:nvPicPr>
            <p:cNvPr id="174" name="Google Shape;174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2400" y="6054480"/>
              <a:ext cx="693878" cy="746616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75" name="Google Shape;175;p20"/>
          <p:cNvCxnSpPr/>
          <p:nvPr/>
        </p:nvCxnSpPr>
        <p:spPr>
          <a:xfrm>
            <a:off x="642938" y="1219200"/>
            <a:ext cx="7858125" cy="0"/>
          </a:xfrm>
          <a:prstGeom prst="straightConnector1">
            <a:avLst/>
          </a:prstGeom>
          <a:noFill/>
          <a:ln w="9525" cap="flat" cmpd="sng">
            <a:solidFill>
              <a:srgbClr val="394F8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1"/>
          <p:cNvGrpSpPr/>
          <p:nvPr/>
        </p:nvGrpSpPr>
        <p:grpSpPr>
          <a:xfrm>
            <a:off x="4763" y="4343400"/>
            <a:ext cx="9139237" cy="2559050"/>
            <a:chOff x="4763" y="4343400"/>
            <a:chExt cx="9139237" cy="2559050"/>
          </a:xfrm>
        </p:grpSpPr>
        <p:sp>
          <p:nvSpPr>
            <p:cNvPr id="181" name="Google Shape;181;p21"/>
            <p:cNvSpPr/>
            <p:nvPr/>
          </p:nvSpPr>
          <p:spPr>
            <a:xfrm>
              <a:off x="4763" y="4343400"/>
              <a:ext cx="9139237" cy="2559050"/>
            </a:xfrm>
            <a:prstGeom prst="rect">
              <a:avLst/>
            </a:prstGeom>
            <a:solidFill>
              <a:srgbClr val="FF99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49442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1"/>
            <p:cNvSpPr txBox="1"/>
            <p:nvPr/>
          </p:nvSpPr>
          <p:spPr>
            <a:xfrm>
              <a:off x="304800" y="4648200"/>
              <a:ext cx="6019800" cy="175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sng" strike="noStrike" cap="none">
                  <a:solidFill>
                    <a:srgbClr val="494429"/>
                  </a:solidFill>
                  <a:latin typeface="Calibri"/>
                  <a:ea typeface="Calibri"/>
                  <a:cs typeface="Calibri"/>
                  <a:sym typeface="Calibri"/>
                </a:rPr>
                <a:t>Migrant Services</a:t>
              </a:r>
              <a:endParaRPr/>
            </a:p>
          </p:txBody>
        </p:sp>
        <p:pic>
          <p:nvPicPr>
            <p:cNvPr id="183" name="Google Shape;183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477000" y="4480246"/>
              <a:ext cx="2209800" cy="23777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4" name="Google Shape;184;p21" descr="http://www.uhsa.org/File/Image/m/960/400/0d946488-6e9d-4aca-9748-1e111d0488f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3" y="533400"/>
            <a:ext cx="9144000" cy="338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372</Words>
  <Application>Microsoft Office PowerPoint</Application>
  <PresentationFormat>On-screen Show (4:3)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Times</vt:lpstr>
      <vt:lpstr>Noto Sans Symbols</vt:lpstr>
      <vt:lpstr>Schoolbell</vt:lpstr>
      <vt:lpstr>Office Theme</vt:lpstr>
      <vt:lpstr>PowerPoint Presentation</vt:lpstr>
      <vt:lpstr>PowerPoint Presentation</vt:lpstr>
      <vt:lpstr>PowerPoint Presentation</vt:lpstr>
      <vt:lpstr>PowerPoint Presentation</vt:lpstr>
      <vt:lpstr>7 Areas of Concern</vt:lpstr>
      <vt:lpstr>Activity:</vt:lpstr>
      <vt:lpstr>PowerPoint Presentation</vt:lpstr>
      <vt:lpstr>Sharing</vt:lpstr>
      <vt:lpstr>PowerPoint Presentation</vt:lpstr>
      <vt:lpstr>Services in the Migrant program</vt:lpstr>
      <vt:lpstr>PowerPoint Presentation</vt:lpstr>
      <vt:lpstr>Activity</vt:lpstr>
      <vt:lpstr>PowerPoint Presentation</vt:lpstr>
      <vt:lpstr>Migrant 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Garcia</dc:creator>
  <cp:lastModifiedBy>Maria Garcia</cp:lastModifiedBy>
  <cp:revision>1</cp:revision>
  <dcterms:modified xsi:type="dcterms:W3CDTF">2020-02-06T00:58:03Z</dcterms:modified>
</cp:coreProperties>
</file>