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6858000" cy="9144000"/>
  <p:embeddedFontLst>
    <p:embeddedFont>
      <p:font typeface="Calibri" panose="020F0502020204030204" pitchFamily="34" charset="0"/>
      <p:regular r:id="rId31"/>
      <p:bold r:id="rId32"/>
      <p:italic r:id="rId33"/>
      <p:boldItalic r:id="rId34"/>
    </p:embeddedFont>
    <p:embeddedFont>
      <p:font typeface="Caveat" panose="020B0604020202020204" charset="0"/>
      <p:regular r:id="rId35"/>
      <p:bold r:id="rId36"/>
    </p:embeddedFont>
    <p:embeddedFont>
      <p:font typeface="Georgia" panose="02040502050405020303" pitchFamily="18" charset="0"/>
      <p:regular r:id="rId37"/>
      <p:bold r:id="rId38"/>
      <p:italic r:id="rId39"/>
      <p:boldItalic r:id="rId40"/>
    </p:embeddedFont>
    <p:embeddedFont>
      <p:font typeface="Lobster"/>
      <p:regular r:id="rId41"/>
    </p:embeddedFont>
    <p:embeddedFont>
      <p:font typeface="Montserrat" panose="020B0604020202020204" charset="0"/>
      <p:regular r:id="rId42"/>
      <p:bold r:id="rId43"/>
      <p:italic r:id="rId44"/>
      <p:boldItalic r:id="rId45"/>
    </p:embeddedFont>
    <p:embeddedFont>
      <p:font typeface="Nunito" panose="020B0604020202020204" charset="0"/>
      <p:regular r:id="rId46"/>
      <p:bold r:id="rId47"/>
      <p:italic r:id="rId48"/>
      <p:boldItalic r:id="rId49"/>
    </p:embeddedFont>
    <p:embeddedFont>
      <p:font typeface="Oswald" panose="020B0604020202020204" charset="0"/>
      <p:regular r:id="rId50"/>
      <p:bold r:id="rId51"/>
    </p:embeddedFont>
    <p:embeddedFont>
      <p:font typeface="Press Start 2P" panose="020B0604020202020204" charset="0"/>
      <p:regular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78B2CA2-85F4-4770-BFC6-EFE94A3D8239}">
  <a:tblStyle styleId="{278B2CA2-85F4-4770-BFC6-EFE94A3D823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708"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1.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7d4b7cb36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7d4b7cb36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6457fda960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6457fda960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a:solidFill>
                  <a:schemeClr val="dk2"/>
                </a:solidFill>
                <a:latin typeface="Calibri"/>
                <a:ea typeface="Calibri"/>
                <a:cs typeface="Calibri"/>
                <a:sym typeface="Calibri"/>
              </a:rPr>
              <a:t>A </a:t>
            </a:r>
            <a:r>
              <a:rPr lang="en" sz="1300" b="1" u="sng">
                <a:solidFill>
                  <a:schemeClr val="dk2"/>
                </a:solidFill>
                <a:latin typeface="Calibri"/>
                <a:ea typeface="Calibri"/>
                <a:cs typeface="Calibri"/>
                <a:sym typeface="Calibri"/>
              </a:rPr>
              <a:t>restorative mindset</a:t>
            </a:r>
            <a:r>
              <a:rPr lang="en" sz="1300">
                <a:solidFill>
                  <a:schemeClr val="dk2"/>
                </a:solidFill>
                <a:latin typeface="Calibri"/>
                <a:ea typeface="Calibri"/>
                <a:cs typeface="Calibri"/>
                <a:sym typeface="Calibri"/>
              </a:rPr>
              <a:t> describes how a person understands community and one’s role in  the community. The values and concepts that underlie a restorative mindset include:</a:t>
            </a:r>
            <a:endParaRPr sz="1300">
              <a:solidFill>
                <a:schemeClr val="dk2"/>
              </a:solidFill>
              <a:latin typeface="Calibri"/>
              <a:ea typeface="Calibri"/>
              <a:cs typeface="Calibri"/>
              <a:sym typeface="Calibri"/>
            </a:endParaRPr>
          </a:p>
          <a:p>
            <a:pPr marL="0" lvl="0" indent="0" algn="l" rtl="0">
              <a:spcBef>
                <a:spcPts val="160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6457fda960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6457fda960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5109211c72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5109211c72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Teir 1 Examples: </a:t>
            </a:r>
            <a:r>
              <a:rPr lang="en" sz="1400" b="1">
                <a:latin typeface="Calibri"/>
                <a:ea typeface="Calibri"/>
                <a:cs typeface="Calibri"/>
                <a:sym typeface="Calibri"/>
              </a:rPr>
              <a:t>*Agreed upon classroom/school goals/expectations</a:t>
            </a:r>
            <a:endParaRPr sz="1400" b="1">
              <a:latin typeface="Calibri"/>
              <a:ea typeface="Calibri"/>
              <a:cs typeface="Calibri"/>
              <a:sym typeface="Calibri"/>
            </a:endParaRPr>
          </a:p>
          <a:p>
            <a:pPr marL="0" lvl="0" indent="0" algn="l" rtl="0">
              <a:spcBef>
                <a:spcPts val="0"/>
              </a:spcBef>
              <a:spcAft>
                <a:spcPts val="0"/>
              </a:spcAft>
              <a:buNone/>
            </a:pPr>
            <a:r>
              <a:rPr lang="en" sz="1400" b="1">
                <a:latin typeface="Calibri"/>
                <a:ea typeface="Calibri"/>
                <a:cs typeface="Calibri"/>
                <a:sym typeface="Calibri"/>
              </a:rPr>
              <a:t>	*Connection Circles </a:t>
            </a:r>
            <a:endParaRPr sz="1400" b="1">
              <a:latin typeface="Calibri"/>
              <a:ea typeface="Calibri"/>
              <a:cs typeface="Calibri"/>
              <a:sym typeface="Calibri"/>
            </a:endParaRPr>
          </a:p>
          <a:p>
            <a:pPr marL="0" lvl="0" indent="0" algn="l" rtl="0">
              <a:spcBef>
                <a:spcPts val="0"/>
              </a:spcBef>
              <a:spcAft>
                <a:spcPts val="0"/>
              </a:spcAft>
              <a:buNone/>
            </a:pPr>
            <a:r>
              <a:rPr lang="en" sz="1400" b="1">
                <a:latin typeface="Calibri"/>
                <a:ea typeface="Calibri"/>
                <a:cs typeface="Calibri"/>
                <a:sym typeface="Calibri"/>
              </a:rPr>
              <a:t>	*Relationship building</a:t>
            </a:r>
            <a:endParaRPr sz="1400" b="1">
              <a:latin typeface="Calibri"/>
              <a:ea typeface="Calibri"/>
              <a:cs typeface="Calibri"/>
              <a:sym typeface="Calibri"/>
            </a:endParaRPr>
          </a:p>
          <a:p>
            <a:pPr marL="0" lvl="0" indent="0" algn="l" rtl="0">
              <a:spcBef>
                <a:spcPts val="0"/>
              </a:spcBef>
              <a:spcAft>
                <a:spcPts val="0"/>
              </a:spcAft>
              <a:buNone/>
            </a:pPr>
            <a:r>
              <a:rPr lang="en" sz="1400" b="1">
                <a:latin typeface="Calibri"/>
                <a:ea typeface="Calibri"/>
                <a:cs typeface="Calibri"/>
                <a:sym typeface="Calibri"/>
              </a:rPr>
              <a:t>Tier 2: *Once a week with RJ team leader, supporting staff</a:t>
            </a:r>
            <a:endParaRPr sz="1400" b="1">
              <a:latin typeface="Calibri"/>
              <a:ea typeface="Calibri"/>
              <a:cs typeface="Calibri"/>
              <a:sym typeface="Calibri"/>
            </a:endParaRPr>
          </a:p>
          <a:p>
            <a:pPr marL="0" lvl="0" indent="0" algn="l" rtl="0">
              <a:spcBef>
                <a:spcPts val="0"/>
              </a:spcBef>
              <a:spcAft>
                <a:spcPts val="0"/>
              </a:spcAft>
              <a:buNone/>
            </a:pPr>
            <a:r>
              <a:rPr lang="en" sz="1400" b="1">
                <a:latin typeface="Calibri"/>
                <a:ea typeface="Calibri"/>
                <a:cs typeface="Calibri"/>
                <a:sym typeface="Calibri"/>
              </a:rPr>
              <a:t>	* Harm circles (non-intensive), conflict management</a:t>
            </a:r>
            <a:endParaRPr sz="1400" b="1">
              <a:latin typeface="Calibri"/>
              <a:ea typeface="Calibri"/>
              <a:cs typeface="Calibri"/>
              <a:sym typeface="Calibri"/>
            </a:endParaRPr>
          </a:p>
          <a:p>
            <a:pPr marL="0" lvl="0" indent="457200" algn="l" rtl="0">
              <a:spcBef>
                <a:spcPts val="0"/>
              </a:spcBef>
              <a:spcAft>
                <a:spcPts val="0"/>
              </a:spcAft>
              <a:buNone/>
            </a:pPr>
            <a:r>
              <a:rPr lang="en" sz="1400" b="1">
                <a:latin typeface="Calibri"/>
                <a:ea typeface="Calibri"/>
                <a:cs typeface="Calibri"/>
                <a:sym typeface="Calibri"/>
              </a:rPr>
              <a:t>*Counseling services available/suggested </a:t>
            </a:r>
            <a:endParaRPr sz="1400" b="1">
              <a:latin typeface="Calibri"/>
              <a:ea typeface="Calibri"/>
              <a:cs typeface="Calibri"/>
              <a:sym typeface="Calibri"/>
            </a:endParaRPr>
          </a:p>
          <a:p>
            <a:pPr marL="0" lvl="0" indent="457200" algn="l" rtl="0">
              <a:spcBef>
                <a:spcPts val="0"/>
              </a:spcBef>
              <a:spcAft>
                <a:spcPts val="0"/>
              </a:spcAft>
              <a:buNone/>
            </a:pPr>
            <a:r>
              <a:rPr lang="en" sz="1400" b="1">
                <a:latin typeface="Calibri"/>
                <a:ea typeface="Calibri"/>
                <a:cs typeface="Calibri"/>
                <a:sym typeface="Calibri"/>
              </a:rPr>
              <a:t>*Restorative supports (mentoring, etc)</a:t>
            </a:r>
            <a:endParaRPr sz="1400" b="1">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565c200bd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565c200bd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62d21a4af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62d21a4af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64ee4aa6e9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64ee4aa6e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64ee4aa6e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64ee4aa6e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Time: yes, they do. By far the largest con of anything is never enough time. BUT it is a power move. You’ll spend a little more time getting them used to it, but then it really just takes off. You have to weigh your priorities and determine its worth. Eventually you see students holding eachother accountable and that adds time back to your lesson</a:t>
            </a:r>
            <a:endParaRPr/>
          </a:p>
          <a:p>
            <a:pPr marL="0" lvl="0" indent="0" algn="l" rtl="0">
              <a:spcBef>
                <a:spcPts val="0"/>
              </a:spcBef>
              <a:spcAft>
                <a:spcPts val="0"/>
              </a:spcAft>
              <a:buNone/>
            </a:pPr>
            <a:r>
              <a:rPr lang="en"/>
              <a:t>Too Long: Investment in the classroom climate and school culture isn’t instant. Building a culture does absolutely take time but it’s worht it </a:t>
            </a:r>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565c200bde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565c200bde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Deal with issues in the classroom if you can. When a student is removed from the classroom because of negative behavior they are no longer held accountable for the impact the behavior had on the class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64ee4aa6e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64ee4aa6e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Scenario: Asher throws a pencil at caleb from across the room.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d2c11c71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d2c11c71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My first year, I had a classroom of 6th graders who were very emotional. A few of the students were self-harming and one attempted suicide on the playground four times. I found myself exhausted in the middle of the year and ready to be done. I needed to do something different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64ee4aa6e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64ee4aa6e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“Asher I saw you throw the pencil. What were you thinking when you did that”  Asking open ended questions might help you realize: He found out his parents are getting a divorce, his girlfriend broke up with him… etc. he has no clue how to do polynomials and is afraid he will fail the test next week </a:t>
            </a:r>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64ee4aa6e9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64ee4aa6e9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Affected parties were: Asher, teacher, parents, other student, class</a:t>
            </a:r>
            <a:endParaRPr/>
          </a:p>
          <a:p>
            <a:pPr marL="0" lvl="0" indent="0" algn="l" rtl="0">
              <a:spcBef>
                <a:spcPts val="0"/>
              </a:spcBef>
              <a:spcAft>
                <a:spcPts val="0"/>
              </a:spcAft>
              <a:buNone/>
            </a:pPr>
            <a:r>
              <a:rPr lang="en"/>
              <a:t>Lead student through this, but don’t give them answers. This is the cognitive component of empathy development: now they have to think about someone else’s perspective!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64ee4aa6e9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64ee4aa6e9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you said that the class stopped paying attention and laughed…. How can we fix this? “I dont know.”   “Well. Let’s think about it. They all stopped paying attention and laughed. What if someone was really behind and needed this lesson? Or what if some of them will now be off-task for the rest of the class because they were distracted after seeing you throw a pencil. What about how your classmates would have felt if they accidently got hit” ….. “I understand you feel you can’t fix this. But we can repair this. What are a couple of ways you can speak to everyone in the class at the same time?” “Talk to the whole class”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64ee4aa6e9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64ee4aa6e9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“Asher did a great job of apologizing. Let’s continue where we left off. Just remember, we are in this together”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64ee4aa6e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64ee4aa6e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Time: if you don’t full resolve an issue, offer closure, or create a plan, you will eventually have to spend time dealing with it again </a:t>
            </a:r>
            <a:endParaRPr/>
          </a:p>
          <a:p>
            <a:pPr marL="0" lvl="0" indent="0" algn="l" rtl="0">
              <a:spcBef>
                <a:spcPts val="0"/>
              </a:spcBef>
              <a:spcAft>
                <a:spcPts val="0"/>
              </a:spcAft>
              <a:buNone/>
            </a:pPr>
            <a:r>
              <a:rPr lang="en"/>
              <a:t>Job: Student success IS our job. Relationships with all people in the building is essential</a:t>
            </a:r>
            <a:endParaRPr/>
          </a:p>
          <a:p>
            <a:pPr marL="0" lvl="0" indent="0" algn="l" rtl="0">
              <a:spcBef>
                <a:spcPts val="0"/>
              </a:spcBef>
              <a:spcAft>
                <a:spcPts val="0"/>
              </a:spcAft>
              <a:buNone/>
            </a:pPr>
            <a:r>
              <a:rPr lang="en"/>
              <a:t>Work: “students just fake it” They could. But it doesn’t have to be that way. You are able to ask open ended questions like “how are you feeling” and it’s  hard to fake it. </a:t>
            </a:r>
            <a:endParaRPr/>
          </a:p>
          <a:p>
            <a:pPr marL="0" lvl="0" indent="0" algn="l" rtl="0">
              <a:spcBef>
                <a:spcPts val="0"/>
              </a:spcBef>
              <a:spcAft>
                <a:spcPts val="0"/>
              </a:spcAft>
              <a:buNone/>
            </a:pPr>
            <a:r>
              <a:rPr lang="en"/>
              <a:t>For all: nope. It might not. Students are unique and so are the specific circumstances that led to the conflict. But the current punitive system isn’t a one-size fits all either. RP develops empathy at an exponential rate and strengthens relationships like nothing else and it has better chances of reaching all students than the current punitive system</a:t>
            </a:r>
            <a:endParaRPr/>
          </a:p>
          <a:p>
            <a:pPr marL="0" lvl="0" indent="0" algn="l" rtl="0">
              <a:spcBef>
                <a:spcPts val="0"/>
              </a:spcBef>
              <a:spcAft>
                <a:spcPts val="0"/>
              </a:spcAft>
              <a:buNone/>
            </a:pPr>
            <a:r>
              <a:rPr lang="en"/>
              <a:t>Complicated; sending students to the office is easier. But they come back the same. Or even worse. It also changes your classroom when a student is sent out and harm isn’t prepared Sometimes you do still send students, but you can still restore relationships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64ee4aa6e9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64ee4aa6e9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64ee4aa6e9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64ee4aa6e9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6537e0922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6537e0922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7d2c11c792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7d2c11c792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5109211c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5109211c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*based on the idea that the well-being of a community and its members is preserved through communication, emotional connection, understanding and meaningful relationships. An underlying principle of Restorative Justice is that crime  or wrongdoing causes harm, and that true justice involves repairing that harm and restoring the relationships that were affected by it. This is in contrast to most justice systems today, which focus on crime as a violation of the law or a rule, rather than a violation against a person and against peace in the community.  RJ in schools started in the late 90’s when it was noticed that traditional school approaches were not working.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6457fda96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6457fda96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1150" algn="l" rtl="0">
              <a:lnSpc>
                <a:spcPct val="115000"/>
              </a:lnSpc>
              <a:spcBef>
                <a:spcPts val="0"/>
              </a:spcBef>
              <a:spcAft>
                <a:spcPts val="0"/>
              </a:spcAft>
              <a:buSzPts val="1300"/>
              <a:buFont typeface="Times New Roman"/>
              <a:buChar char="●"/>
            </a:pPr>
            <a:r>
              <a:rPr lang="en" sz="1300">
                <a:latin typeface="Times New Roman"/>
                <a:ea typeface="Times New Roman"/>
                <a:cs typeface="Times New Roman"/>
                <a:sym typeface="Times New Roman"/>
              </a:rPr>
              <a:t>Students are going to misbehave; it’s what we do with that misbehavior that helps us learn and grow </a:t>
            </a:r>
            <a:endParaRPr sz="1300">
              <a:latin typeface="Times New Roman"/>
              <a:ea typeface="Times New Roman"/>
              <a:cs typeface="Times New Roman"/>
              <a:sym typeface="Times New Roman"/>
            </a:endParaRPr>
          </a:p>
          <a:p>
            <a:pPr marL="457200" lvl="0" indent="-311150" algn="l" rtl="0">
              <a:lnSpc>
                <a:spcPct val="115000"/>
              </a:lnSpc>
              <a:spcBef>
                <a:spcPts val="0"/>
              </a:spcBef>
              <a:spcAft>
                <a:spcPts val="0"/>
              </a:spcAft>
              <a:buSzPts val="1300"/>
              <a:buFont typeface="Times New Roman"/>
              <a:buChar char="●"/>
            </a:pPr>
            <a:r>
              <a:rPr lang="en" sz="1300">
                <a:latin typeface="Times New Roman"/>
                <a:ea typeface="Times New Roman"/>
                <a:cs typeface="Times New Roman"/>
                <a:sym typeface="Times New Roman"/>
              </a:rPr>
              <a:t>Restorative practices is an offshoot to a current “restorative justice” approach used in courtrooms and law-enforcement agencies around the world</a:t>
            </a:r>
            <a:endParaRPr sz="1300">
              <a:latin typeface="Times New Roman"/>
              <a:ea typeface="Times New Roman"/>
              <a:cs typeface="Times New Roman"/>
              <a:sym typeface="Times New Roman"/>
            </a:endParaRPr>
          </a:p>
          <a:p>
            <a:pPr marL="914400" lvl="1" indent="-311150" algn="l" rtl="0">
              <a:lnSpc>
                <a:spcPct val="115000"/>
              </a:lnSpc>
              <a:spcBef>
                <a:spcPts val="0"/>
              </a:spcBef>
              <a:spcAft>
                <a:spcPts val="0"/>
              </a:spcAft>
              <a:buSzPts val="1300"/>
              <a:buFont typeface="Times New Roman"/>
              <a:buChar char="○"/>
            </a:pPr>
            <a:r>
              <a:rPr lang="en" sz="1300">
                <a:latin typeface="Times New Roman"/>
                <a:ea typeface="Times New Roman"/>
                <a:cs typeface="Times New Roman"/>
                <a:sym typeface="Times New Roman"/>
              </a:rPr>
              <a:t>Mutually consenting victims and offenders meet so that the former can be given a voice and the latter can have an opportunity to make amends</a:t>
            </a:r>
            <a:endParaRPr sz="1300">
              <a:latin typeface="Times New Roman"/>
              <a:ea typeface="Times New Roman"/>
              <a:cs typeface="Times New Roman"/>
              <a:sym typeface="Times New Roman"/>
            </a:endParaRPr>
          </a:p>
          <a:p>
            <a:pPr marL="914400" lvl="1" indent="-311150" algn="l" rtl="0">
              <a:lnSpc>
                <a:spcPct val="115000"/>
              </a:lnSpc>
              <a:spcBef>
                <a:spcPts val="0"/>
              </a:spcBef>
              <a:spcAft>
                <a:spcPts val="0"/>
              </a:spcAft>
              <a:buSzPts val="1300"/>
              <a:buFont typeface="Times New Roman"/>
              <a:buChar char="○"/>
            </a:pPr>
            <a:r>
              <a:rPr lang="en" sz="1300">
                <a:latin typeface="Times New Roman"/>
                <a:ea typeface="Times New Roman"/>
                <a:cs typeface="Times New Roman"/>
                <a:sym typeface="Times New Roman"/>
              </a:rPr>
              <a:t>This also empowers communities </a:t>
            </a:r>
            <a:endParaRPr sz="1300">
              <a:latin typeface="Times New Roman"/>
              <a:ea typeface="Times New Roman"/>
              <a:cs typeface="Times New Roman"/>
              <a:sym typeface="Times New Roman"/>
            </a:endParaRPr>
          </a:p>
          <a:p>
            <a:pPr marL="914400" lvl="1" indent="-311150" algn="l" rtl="0">
              <a:lnSpc>
                <a:spcPct val="115000"/>
              </a:lnSpc>
              <a:spcBef>
                <a:spcPts val="0"/>
              </a:spcBef>
              <a:spcAft>
                <a:spcPts val="0"/>
              </a:spcAft>
              <a:buSzPts val="1300"/>
              <a:buFont typeface="Times New Roman"/>
              <a:buChar char="○"/>
            </a:pPr>
            <a:r>
              <a:rPr lang="en" sz="1300">
                <a:latin typeface="Times New Roman"/>
                <a:ea typeface="Times New Roman"/>
                <a:cs typeface="Times New Roman"/>
                <a:sym typeface="Times New Roman"/>
              </a:rPr>
              <a:t>Restorative Practices includes preventative measures designed to build skills and capacity in students and adults as well</a:t>
            </a:r>
            <a:endParaRPr sz="1300">
              <a:latin typeface="Times New Roman"/>
              <a:ea typeface="Times New Roman"/>
              <a:cs typeface="Times New Roman"/>
              <a:sym typeface="Times New Roman"/>
            </a:endParaRPr>
          </a:p>
          <a:p>
            <a:pPr marL="914400" lvl="1" indent="-311150" algn="l" rtl="0">
              <a:lnSpc>
                <a:spcPct val="115000"/>
              </a:lnSpc>
              <a:spcBef>
                <a:spcPts val="0"/>
              </a:spcBef>
              <a:spcAft>
                <a:spcPts val="0"/>
              </a:spcAft>
              <a:buSzPts val="1300"/>
              <a:buFont typeface="Times New Roman"/>
              <a:buChar char="○"/>
            </a:pPr>
            <a:r>
              <a:rPr lang="en" sz="1300">
                <a:latin typeface="Times New Roman"/>
                <a:ea typeface="Times New Roman"/>
                <a:cs typeface="Times New Roman"/>
                <a:sym typeface="Times New Roman"/>
              </a:rPr>
              <a:t>It’s harder for students to act defiantly or disrespectfully toward adults who clearly care about them and their future</a:t>
            </a:r>
            <a:endParaRPr sz="1300">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5109211c72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5109211c72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Core idea; students are not inherently troubled. Something has happened to cause that trouble. We dive into the behavior just as we dive into an academic disability. RP helps to: Reduce crime/violence/bullying, improve human behavior, strengthen civil society, provide effective leadership, restore relationships, and repair harm </a:t>
            </a: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5109211c72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5109211c72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School to prison pipeline: According to the Civil Rights Data Collection: of the 49 million students enrolled in public schools, in 2011-2012, 3.5 million were suspended in school, 3.45 million out of school, and 130,000 were expelled. Black students are suspended and expelled 3xs as often as white students and students with disabilities are suspended twice as often as their non-disabled peers. When a student is removed from the education setting, they are at risk of entering the juvenile justice system or even prison (often referred to as the school to prison pipeline)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7d2c11c792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7d2c11c792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62d21a4afb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62d21a4afb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6457fda960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6457fda96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a:solidFill>
                  <a:schemeClr val="dk2"/>
                </a:solidFill>
                <a:latin typeface="Calibri"/>
                <a:ea typeface="Calibri"/>
                <a:cs typeface="Calibri"/>
                <a:sym typeface="Calibri"/>
              </a:rPr>
              <a:t>Relationships are the  heart of our school communities, and we must work diligently to build, strengthen, and restore these relationships. This means we must first use Restorative Practices pro-actively by providing all members of the community with voice, respect, and acceptance. While we often focus on how to respond after harm is done, we cannot “restore” a community when the community was not built in the first place.</a:t>
            </a:r>
            <a:endParaRPr sz="1300">
              <a:solidFill>
                <a:schemeClr val="dk2"/>
              </a:solidFill>
              <a:latin typeface="Calibri"/>
              <a:ea typeface="Calibri"/>
              <a:cs typeface="Calibri"/>
              <a:sym typeface="Calibri"/>
            </a:endParaRPr>
          </a:p>
          <a:p>
            <a:pPr marL="0" lvl="0" indent="0" algn="l" rtl="0">
              <a:spcBef>
                <a:spcPts val="160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essjohn1988@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qTr4v0eYigM"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251675" y="585125"/>
            <a:ext cx="8580600" cy="239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Restorative Practices in the Classroom: A practical guide to facilitating community circles and harm circles </a:t>
            </a:r>
            <a:endParaRPr/>
          </a:p>
        </p:txBody>
      </p:sp>
      <p:sp>
        <p:nvSpPr>
          <p:cNvPr id="129" name="Google Shape;129;p13"/>
          <p:cNvSpPr txBox="1">
            <a:spLocks noGrp="1"/>
          </p:cNvSpPr>
          <p:nvPr>
            <p:ph type="subTitle" idx="1"/>
          </p:nvPr>
        </p:nvSpPr>
        <p:spPr>
          <a:xfrm>
            <a:off x="311700" y="2834125"/>
            <a:ext cx="8385000" cy="1752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Jessica Johnson</a:t>
            </a:r>
            <a:endParaRPr/>
          </a:p>
          <a:p>
            <a:pPr marL="0" lvl="0" indent="0" algn="ctr" rtl="0">
              <a:spcBef>
                <a:spcPts val="0"/>
              </a:spcBef>
              <a:spcAft>
                <a:spcPts val="0"/>
              </a:spcAft>
              <a:buNone/>
            </a:pPr>
            <a:r>
              <a:rPr lang="en"/>
              <a:t>Junior High  Science Teacher</a:t>
            </a:r>
            <a:endParaRPr/>
          </a:p>
          <a:p>
            <a:pPr marL="0" lvl="0" indent="0" algn="ctr" rtl="0">
              <a:spcBef>
                <a:spcPts val="0"/>
              </a:spcBef>
              <a:spcAft>
                <a:spcPts val="0"/>
              </a:spcAft>
              <a:buNone/>
            </a:pPr>
            <a:r>
              <a:rPr lang="en" u="sng">
                <a:solidFill>
                  <a:schemeClr val="hlink"/>
                </a:solidFill>
                <a:hlinkClick r:id="rId3"/>
              </a:rPr>
              <a:t>jessjohn1988@gmail.com</a:t>
            </a:r>
            <a:r>
              <a:rPr lang="en"/>
              <a:t> </a:t>
            </a:r>
            <a:endParaRPr/>
          </a:p>
          <a:p>
            <a:pPr marL="0" lvl="0" indent="0" algn="ctr"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 calcmode="lin" valueType="num">
                                      <p:cBhvr additive="base">
                                        <p:cTn id="7" dur="1000"/>
                                        <p:tgtEl>
                                          <p:spTgt spid="1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2"/>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Restorative Practices Video </a:t>
            </a:r>
            <a:r>
              <a:rPr lang="en"/>
              <a:t> </a:t>
            </a:r>
            <a:endParaRPr/>
          </a:p>
        </p:txBody>
      </p:sp>
      <p:sp>
        <p:nvSpPr>
          <p:cNvPr id="187" name="Google Shape;187;p22"/>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Restorative Mindsets (Think Growth Mindsets) </a:t>
            </a:r>
            <a:endParaRPr/>
          </a:p>
        </p:txBody>
      </p:sp>
      <p:sp>
        <p:nvSpPr>
          <p:cNvPr id="193" name="Google Shape;193;p23"/>
          <p:cNvSpPr txBox="1">
            <a:spLocks noGrp="1"/>
          </p:cNvSpPr>
          <p:nvPr>
            <p:ph type="body" idx="1"/>
          </p:nvPr>
        </p:nvSpPr>
        <p:spPr>
          <a:xfrm>
            <a:off x="726700" y="1990725"/>
            <a:ext cx="7598100" cy="2765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b="1">
                <a:solidFill>
                  <a:schemeClr val="lt1"/>
                </a:solidFill>
                <a:latin typeface="Oswald"/>
                <a:ea typeface="Oswald"/>
                <a:cs typeface="Oswald"/>
                <a:sym typeface="Oswald"/>
              </a:rPr>
              <a:t>Relationships and trust are at the center of community</a:t>
            </a:r>
            <a:endParaRPr sz="1800" b="1">
              <a:solidFill>
                <a:schemeClr val="lt1"/>
              </a:solidFill>
              <a:latin typeface="Oswald"/>
              <a:ea typeface="Oswald"/>
              <a:cs typeface="Oswald"/>
              <a:sym typeface="Oswald"/>
            </a:endParaRPr>
          </a:p>
          <a:p>
            <a:pPr marL="0" lvl="0" indent="0" algn="l" rtl="0">
              <a:lnSpc>
                <a:spcPct val="100000"/>
              </a:lnSpc>
              <a:spcBef>
                <a:spcPts val="0"/>
              </a:spcBef>
              <a:spcAft>
                <a:spcPts val="0"/>
              </a:spcAft>
              <a:buNone/>
            </a:pPr>
            <a:r>
              <a:rPr lang="en" sz="1800" b="1" i="1">
                <a:solidFill>
                  <a:schemeClr val="accent1"/>
                </a:solidFill>
                <a:latin typeface="Oswald"/>
                <a:ea typeface="Oswald"/>
                <a:cs typeface="Oswald"/>
                <a:sym typeface="Oswald"/>
              </a:rPr>
              <a:t>All members of the community are responsible to and for each other</a:t>
            </a:r>
            <a:endParaRPr sz="1800" b="1" i="1">
              <a:solidFill>
                <a:schemeClr val="accent1"/>
              </a:solidFill>
              <a:latin typeface="Oswald"/>
              <a:ea typeface="Oswald"/>
              <a:cs typeface="Oswald"/>
              <a:sym typeface="Oswald"/>
            </a:endParaRPr>
          </a:p>
          <a:p>
            <a:pPr marL="0" lvl="0" indent="0" algn="l" rtl="0">
              <a:lnSpc>
                <a:spcPct val="100000"/>
              </a:lnSpc>
              <a:spcBef>
                <a:spcPts val="0"/>
              </a:spcBef>
              <a:spcAft>
                <a:spcPts val="0"/>
              </a:spcAft>
              <a:buNone/>
            </a:pPr>
            <a:r>
              <a:rPr lang="en" sz="1800" b="1">
                <a:solidFill>
                  <a:schemeClr val="lt1"/>
                </a:solidFill>
                <a:latin typeface="Oswald"/>
                <a:ea typeface="Oswald"/>
                <a:cs typeface="Oswald"/>
                <a:sym typeface="Oswald"/>
              </a:rPr>
              <a:t>Multiple perspectives are welcomed and all voices are equally important</a:t>
            </a:r>
            <a:endParaRPr sz="1800" b="1">
              <a:solidFill>
                <a:schemeClr val="lt1"/>
              </a:solidFill>
              <a:latin typeface="Oswald"/>
              <a:ea typeface="Oswald"/>
              <a:cs typeface="Oswald"/>
              <a:sym typeface="Oswald"/>
            </a:endParaRPr>
          </a:p>
          <a:p>
            <a:pPr marL="0" lvl="0" indent="0" algn="l" rtl="0">
              <a:lnSpc>
                <a:spcPct val="100000"/>
              </a:lnSpc>
              <a:spcBef>
                <a:spcPts val="0"/>
              </a:spcBef>
              <a:spcAft>
                <a:spcPts val="0"/>
              </a:spcAft>
              <a:buNone/>
            </a:pPr>
            <a:r>
              <a:rPr lang="en" sz="1800" b="1" i="1">
                <a:solidFill>
                  <a:schemeClr val="accent1"/>
                </a:solidFill>
                <a:latin typeface="Oswald"/>
                <a:ea typeface="Oswald"/>
                <a:cs typeface="Oswald"/>
                <a:sym typeface="Oswald"/>
              </a:rPr>
              <a:t>Healing is a process essential to restoring community</a:t>
            </a:r>
            <a:endParaRPr sz="1800" b="1" i="1">
              <a:solidFill>
                <a:schemeClr val="accent1"/>
              </a:solidFill>
              <a:latin typeface="Oswald"/>
              <a:ea typeface="Oswald"/>
              <a:cs typeface="Oswald"/>
              <a:sym typeface="Oswald"/>
            </a:endParaRPr>
          </a:p>
          <a:p>
            <a:pPr marL="0" lvl="0" indent="0" algn="l" rtl="0">
              <a:lnSpc>
                <a:spcPct val="100000"/>
              </a:lnSpc>
              <a:spcBef>
                <a:spcPts val="0"/>
              </a:spcBef>
              <a:spcAft>
                <a:spcPts val="0"/>
              </a:spcAft>
              <a:buNone/>
            </a:pPr>
            <a:r>
              <a:rPr lang="en" sz="1800" b="1">
                <a:solidFill>
                  <a:schemeClr val="lt1"/>
                </a:solidFill>
                <a:latin typeface="Oswald"/>
                <a:ea typeface="Oswald"/>
                <a:cs typeface="Oswald"/>
                <a:sym typeface="Oswald"/>
              </a:rPr>
              <a:t>Harm-doers should be held accountable for and take an active role in repairing harm</a:t>
            </a:r>
            <a:endParaRPr sz="1800" b="1">
              <a:solidFill>
                <a:schemeClr val="lt1"/>
              </a:solidFill>
              <a:latin typeface="Oswald"/>
              <a:ea typeface="Oswald"/>
              <a:cs typeface="Oswald"/>
              <a:sym typeface="Oswald"/>
            </a:endParaRPr>
          </a:p>
          <a:p>
            <a:pPr marL="0" lvl="0" indent="0" algn="l" rtl="0">
              <a:lnSpc>
                <a:spcPct val="100000"/>
              </a:lnSpc>
              <a:spcBef>
                <a:spcPts val="0"/>
              </a:spcBef>
              <a:spcAft>
                <a:spcPts val="0"/>
              </a:spcAft>
              <a:buNone/>
            </a:pPr>
            <a:r>
              <a:rPr lang="en" sz="1800" b="1" i="1">
                <a:solidFill>
                  <a:schemeClr val="accent1"/>
                </a:solidFill>
                <a:latin typeface="Oswald"/>
                <a:ea typeface="Oswald"/>
                <a:cs typeface="Oswald"/>
                <a:sym typeface="Oswald"/>
              </a:rPr>
              <a:t>Conflict is resolved through honest dialogue  and collaborative problem-solving that  addresses the root cause and the needs of  those involved	</a:t>
            </a:r>
            <a:endParaRPr sz="1800" b="1" i="1">
              <a:solidFill>
                <a:schemeClr val="accent1"/>
              </a:solidFill>
              <a:latin typeface="Oswald"/>
              <a:ea typeface="Oswald"/>
              <a:cs typeface="Oswald"/>
              <a:sym typeface="Oswa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fade">
                                      <p:cBhvr>
                                        <p:cTn id="7" dur="10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4"/>
          <p:cNvSpPr txBox="1">
            <a:spLocks noGrp="1"/>
          </p:cNvSpPr>
          <p:nvPr>
            <p:ph type="title"/>
          </p:nvPr>
        </p:nvSpPr>
        <p:spPr>
          <a:xfrm>
            <a:off x="771950" y="45865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Restorative Language</a:t>
            </a:r>
            <a:endParaRPr/>
          </a:p>
        </p:txBody>
      </p:sp>
      <p:sp>
        <p:nvSpPr>
          <p:cNvPr id="199" name="Google Shape;199;p2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00" name="Google Shape;200;p24" descr="Image result for communication stoppers vs restorative language"/>
          <p:cNvPicPr preferRelativeResize="0"/>
          <p:nvPr/>
        </p:nvPicPr>
        <p:blipFill>
          <a:blip r:embed="rId3">
            <a:alphaModFix/>
          </a:blip>
          <a:stretch>
            <a:fillRect/>
          </a:stretch>
        </p:blipFill>
        <p:spPr>
          <a:xfrm>
            <a:off x="688950" y="1285275"/>
            <a:ext cx="2790250" cy="3273101"/>
          </a:xfrm>
          <a:prstGeom prst="rect">
            <a:avLst/>
          </a:prstGeom>
          <a:noFill/>
          <a:ln>
            <a:noFill/>
          </a:ln>
        </p:spPr>
      </p:pic>
      <p:pic>
        <p:nvPicPr>
          <p:cNvPr id="201" name="Google Shape;201;p24" descr="Related image"/>
          <p:cNvPicPr preferRelativeResize="0"/>
          <p:nvPr/>
        </p:nvPicPr>
        <p:blipFill>
          <a:blip r:embed="rId4">
            <a:alphaModFix/>
          </a:blip>
          <a:stretch>
            <a:fillRect/>
          </a:stretch>
        </p:blipFill>
        <p:spPr>
          <a:xfrm>
            <a:off x="4038677" y="1038325"/>
            <a:ext cx="2628875" cy="37669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 calcmode="lin" valueType="num">
                                      <p:cBhvr additive="base">
                                        <p:cTn id="7" dur="1000"/>
                                        <p:tgtEl>
                                          <p:spTgt spid="200"/>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201"/>
                                        </p:tgtEl>
                                        <p:attrNameLst>
                                          <p:attrName>style.visibility</p:attrName>
                                        </p:attrNameLst>
                                      </p:cBhvr>
                                      <p:to>
                                        <p:strVal val="visible"/>
                                      </p:to>
                                    </p:set>
                                    <p:anim calcmode="lin" valueType="num">
                                      <p:cBhvr additive="base">
                                        <p:cTn id="11" dur="1000"/>
                                        <p:tgtEl>
                                          <p:spTgt spid="20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25"/>
          <p:cNvPicPr preferRelativeResize="0"/>
          <p:nvPr/>
        </p:nvPicPr>
        <p:blipFill>
          <a:blip r:embed="rId3">
            <a:alphaModFix/>
          </a:blip>
          <a:stretch>
            <a:fillRect/>
          </a:stretch>
        </p:blipFill>
        <p:spPr>
          <a:xfrm>
            <a:off x="141050" y="450350"/>
            <a:ext cx="4107925" cy="4242800"/>
          </a:xfrm>
          <a:prstGeom prst="rect">
            <a:avLst/>
          </a:prstGeom>
          <a:noFill/>
          <a:ln>
            <a:noFill/>
          </a:ln>
        </p:spPr>
      </p:pic>
      <p:sp>
        <p:nvSpPr>
          <p:cNvPr id="207" name="Google Shape;207;p25"/>
          <p:cNvSpPr txBox="1"/>
          <p:nvPr/>
        </p:nvSpPr>
        <p:spPr>
          <a:xfrm>
            <a:off x="4248975" y="335450"/>
            <a:ext cx="4485000" cy="465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Calibri"/>
                <a:ea typeface="Calibri"/>
                <a:cs typeface="Calibri"/>
                <a:sym typeface="Calibri"/>
              </a:rPr>
              <a:t>Tier 1: Restorative practices in Schools/Classrooms</a:t>
            </a:r>
            <a:endParaRPr b="1">
              <a:latin typeface="Calibri"/>
              <a:ea typeface="Calibri"/>
              <a:cs typeface="Calibri"/>
              <a:sym typeface="Calibri"/>
            </a:endParaRPr>
          </a:p>
          <a:p>
            <a:pPr marL="0" lvl="0" indent="0" algn="l" rtl="0">
              <a:spcBef>
                <a:spcPts val="0"/>
              </a:spcBef>
              <a:spcAft>
                <a:spcPts val="0"/>
              </a:spcAft>
              <a:buNone/>
            </a:pPr>
            <a:r>
              <a:rPr lang="en" b="1">
                <a:latin typeface="Calibri"/>
                <a:ea typeface="Calibri"/>
                <a:cs typeface="Calibri"/>
                <a:sym typeface="Calibri"/>
              </a:rPr>
              <a:t>	*Positive Behavior Intervention Supports (PBIS)</a:t>
            </a:r>
            <a:endParaRPr b="1">
              <a:latin typeface="Calibri"/>
              <a:ea typeface="Calibri"/>
              <a:cs typeface="Calibri"/>
              <a:sym typeface="Calibri"/>
            </a:endParaRPr>
          </a:p>
          <a:p>
            <a:pPr marL="0" lvl="0" indent="0" algn="l" rtl="0">
              <a:spcBef>
                <a:spcPts val="0"/>
              </a:spcBef>
              <a:spcAft>
                <a:spcPts val="0"/>
              </a:spcAft>
              <a:buNone/>
            </a:pPr>
            <a:r>
              <a:rPr lang="en" b="1">
                <a:latin typeface="Calibri"/>
                <a:ea typeface="Calibri"/>
                <a:cs typeface="Calibri"/>
                <a:sym typeface="Calibri"/>
              </a:rPr>
              <a:t>	</a:t>
            </a: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r>
              <a:rPr lang="en" b="1">
                <a:latin typeface="Calibri"/>
                <a:ea typeface="Calibri"/>
                <a:cs typeface="Calibri"/>
                <a:sym typeface="Calibri"/>
              </a:rPr>
              <a:t>Tier 2: Small groups with class/parties involved </a:t>
            </a:r>
            <a:endParaRPr b="1">
              <a:latin typeface="Calibri"/>
              <a:ea typeface="Calibri"/>
              <a:cs typeface="Calibri"/>
              <a:sym typeface="Calibri"/>
            </a:endParaRPr>
          </a:p>
          <a:p>
            <a:pPr marL="0" lvl="0" indent="0" algn="l" rtl="0">
              <a:spcBef>
                <a:spcPts val="0"/>
              </a:spcBef>
              <a:spcAft>
                <a:spcPts val="0"/>
              </a:spcAft>
              <a:buNone/>
            </a:pPr>
            <a:r>
              <a:rPr lang="en" b="1">
                <a:latin typeface="Calibri"/>
                <a:ea typeface="Calibri"/>
                <a:cs typeface="Calibri"/>
                <a:sym typeface="Calibri"/>
              </a:rPr>
              <a:t>	</a:t>
            </a: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r>
              <a:rPr lang="en" b="1">
                <a:latin typeface="Calibri"/>
                <a:ea typeface="Calibri"/>
                <a:cs typeface="Calibri"/>
                <a:sym typeface="Calibri"/>
              </a:rPr>
              <a:t>Tier 3: Least frequent intervention, intimate setting</a:t>
            </a:r>
            <a:endParaRPr b="1">
              <a:latin typeface="Calibri"/>
              <a:ea typeface="Calibri"/>
              <a:cs typeface="Calibri"/>
              <a:sym typeface="Calibri"/>
            </a:endParaRPr>
          </a:p>
          <a:p>
            <a:pPr marL="0" lvl="0" indent="0" algn="l" rtl="0">
              <a:spcBef>
                <a:spcPts val="0"/>
              </a:spcBef>
              <a:spcAft>
                <a:spcPts val="0"/>
              </a:spcAft>
              <a:buNone/>
            </a:pPr>
            <a:r>
              <a:rPr lang="en" b="1">
                <a:latin typeface="Calibri"/>
                <a:ea typeface="Calibri"/>
                <a:cs typeface="Calibri"/>
                <a:sym typeface="Calibri"/>
              </a:rPr>
              <a:t>	*Goal is to keep the student in school</a:t>
            </a:r>
            <a:endParaRPr b="1">
              <a:latin typeface="Calibri"/>
              <a:ea typeface="Calibri"/>
              <a:cs typeface="Calibri"/>
              <a:sym typeface="Calibri"/>
            </a:endParaRPr>
          </a:p>
          <a:p>
            <a:pPr marL="0" lvl="0" indent="0" algn="l" rtl="0">
              <a:spcBef>
                <a:spcPts val="0"/>
              </a:spcBef>
              <a:spcAft>
                <a:spcPts val="0"/>
              </a:spcAft>
              <a:buNone/>
            </a:pPr>
            <a:r>
              <a:rPr lang="en" b="1">
                <a:latin typeface="Calibri"/>
                <a:ea typeface="Calibri"/>
                <a:cs typeface="Calibri"/>
                <a:sym typeface="Calibri"/>
              </a:rPr>
              <a:t>	*All stakeholders meet </a:t>
            </a:r>
            <a:endParaRPr b="1">
              <a:latin typeface="Calibri"/>
              <a:ea typeface="Calibri"/>
              <a:cs typeface="Calibri"/>
              <a:sym typeface="Calibri"/>
            </a:endParaRPr>
          </a:p>
          <a:p>
            <a:pPr marL="0" lvl="0" indent="0" algn="l" rtl="0">
              <a:spcBef>
                <a:spcPts val="0"/>
              </a:spcBef>
              <a:spcAft>
                <a:spcPts val="0"/>
              </a:spcAft>
              <a:buNone/>
            </a:pPr>
            <a:r>
              <a:rPr lang="en" b="1">
                <a:latin typeface="Calibri"/>
                <a:ea typeface="Calibri"/>
                <a:cs typeface="Calibri"/>
                <a:sym typeface="Calibri"/>
              </a:rPr>
              <a:t>	*Alternatives to suspension </a:t>
            </a:r>
            <a:endParaRPr b="1">
              <a:latin typeface="Calibri"/>
              <a:ea typeface="Calibri"/>
              <a:cs typeface="Calibri"/>
              <a:sym typeface="Calibri"/>
            </a:endParaRPr>
          </a:p>
          <a:p>
            <a:pPr marL="457200" lvl="0" indent="0" algn="l" rtl="0">
              <a:spcBef>
                <a:spcPts val="0"/>
              </a:spcBef>
              <a:spcAft>
                <a:spcPts val="0"/>
              </a:spcAft>
              <a:buNone/>
            </a:pPr>
            <a:endParaRPr b="1">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10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Community/Connection circles </a:t>
            </a:r>
            <a:endParaRPr/>
          </a:p>
        </p:txBody>
      </p:sp>
      <p:sp>
        <p:nvSpPr>
          <p:cNvPr id="213" name="Google Shape;213;p26"/>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chemeClr val="accent1"/>
              </a:buClr>
              <a:buSzPts val="2400"/>
              <a:buFont typeface="Lobster"/>
              <a:buChar char="●"/>
            </a:pPr>
            <a:r>
              <a:rPr lang="en" sz="2400" b="1">
                <a:solidFill>
                  <a:schemeClr val="accent1"/>
                </a:solidFill>
                <a:latin typeface="Lobster"/>
                <a:ea typeface="Lobster"/>
                <a:cs typeface="Lobster"/>
                <a:sym typeface="Lobster"/>
              </a:rPr>
              <a:t>Establish Norms/rules of respect</a:t>
            </a:r>
            <a:endParaRPr sz="2400" b="1">
              <a:solidFill>
                <a:schemeClr val="accent1"/>
              </a:solidFill>
              <a:latin typeface="Lobster"/>
              <a:ea typeface="Lobster"/>
              <a:cs typeface="Lobster"/>
              <a:sym typeface="Lobster"/>
            </a:endParaRPr>
          </a:p>
          <a:p>
            <a:pPr marL="457200" lvl="0" indent="-381000" algn="l" rtl="0">
              <a:spcBef>
                <a:spcPts val="0"/>
              </a:spcBef>
              <a:spcAft>
                <a:spcPts val="0"/>
              </a:spcAft>
              <a:buClr>
                <a:schemeClr val="accent1"/>
              </a:buClr>
              <a:buSzPts val="2400"/>
              <a:buFont typeface="Lobster"/>
              <a:buChar char="●"/>
            </a:pPr>
            <a:r>
              <a:rPr lang="en" sz="2400" b="1">
                <a:solidFill>
                  <a:schemeClr val="accent1"/>
                </a:solidFill>
                <a:latin typeface="Lobster"/>
                <a:ea typeface="Lobster"/>
                <a:cs typeface="Lobster"/>
                <a:sym typeface="Lobster"/>
              </a:rPr>
              <a:t>Enforce rules consistently </a:t>
            </a:r>
            <a:endParaRPr sz="2400" b="1">
              <a:solidFill>
                <a:schemeClr val="accent1"/>
              </a:solidFill>
              <a:latin typeface="Lobster"/>
              <a:ea typeface="Lobster"/>
              <a:cs typeface="Lobster"/>
              <a:sym typeface="Lobster"/>
            </a:endParaRPr>
          </a:p>
          <a:p>
            <a:pPr marL="457200" lvl="0" indent="-381000" algn="l" rtl="0">
              <a:spcBef>
                <a:spcPts val="0"/>
              </a:spcBef>
              <a:spcAft>
                <a:spcPts val="0"/>
              </a:spcAft>
              <a:buClr>
                <a:schemeClr val="accent1"/>
              </a:buClr>
              <a:buSzPts val="2400"/>
              <a:buFont typeface="Lobster"/>
              <a:buChar char="●"/>
            </a:pPr>
            <a:r>
              <a:rPr lang="en" sz="2400" b="1">
                <a:solidFill>
                  <a:schemeClr val="accent1"/>
                </a:solidFill>
                <a:latin typeface="Lobster"/>
                <a:ea typeface="Lobster"/>
                <a:cs typeface="Lobster"/>
                <a:sym typeface="Lobster"/>
              </a:rPr>
              <a:t>Squash side conversations immediately </a:t>
            </a:r>
            <a:endParaRPr sz="2400" b="1">
              <a:solidFill>
                <a:schemeClr val="accent1"/>
              </a:solidFill>
              <a:latin typeface="Lobster"/>
              <a:ea typeface="Lobster"/>
              <a:cs typeface="Lobster"/>
              <a:sym typeface="Lobster"/>
            </a:endParaRPr>
          </a:p>
          <a:p>
            <a:pPr marL="457200" lvl="0" indent="-381000" algn="l" rtl="0">
              <a:spcBef>
                <a:spcPts val="0"/>
              </a:spcBef>
              <a:spcAft>
                <a:spcPts val="0"/>
              </a:spcAft>
              <a:buClr>
                <a:schemeClr val="accent1"/>
              </a:buClr>
              <a:buSzPts val="2400"/>
              <a:buFont typeface="Lobster"/>
              <a:buChar char="●"/>
            </a:pPr>
            <a:r>
              <a:rPr lang="en" sz="2400" b="1">
                <a:solidFill>
                  <a:schemeClr val="accent1"/>
                </a:solidFill>
                <a:latin typeface="Lobster"/>
                <a:ea typeface="Lobster"/>
                <a:cs typeface="Lobster"/>
                <a:sym typeface="Lobster"/>
              </a:rPr>
              <a:t>Have a talking piece </a:t>
            </a:r>
            <a:endParaRPr sz="2400" b="1">
              <a:solidFill>
                <a:schemeClr val="accent1"/>
              </a:solidFill>
              <a:latin typeface="Lobster"/>
              <a:ea typeface="Lobster"/>
              <a:cs typeface="Lobster"/>
              <a:sym typeface="Lobster"/>
            </a:endParaRPr>
          </a:p>
          <a:p>
            <a:pPr marL="457200" lvl="0" indent="0" algn="l" rtl="0">
              <a:spcBef>
                <a:spcPts val="1600"/>
              </a:spcBef>
              <a:spcAft>
                <a:spcPts val="16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anim calcmode="lin" valueType="num">
                                      <p:cBhvr additive="base">
                                        <p:cTn id="7" dur="1000"/>
                                        <p:tgtEl>
                                          <p:spTgt spid="2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Examples of Community Circle Norms </a:t>
            </a:r>
            <a:endParaRPr/>
          </a:p>
        </p:txBody>
      </p:sp>
      <p:sp>
        <p:nvSpPr>
          <p:cNvPr id="219" name="Google Shape;219;p27"/>
          <p:cNvSpPr txBox="1">
            <a:spLocks noGrp="1"/>
          </p:cNvSpPr>
          <p:nvPr>
            <p:ph type="body" idx="1"/>
          </p:nvPr>
        </p:nvSpPr>
        <p:spPr>
          <a:xfrm>
            <a:off x="819150" y="1664150"/>
            <a:ext cx="7505700" cy="24480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chemeClr val="accent2"/>
              </a:buClr>
              <a:buSzPts val="2400"/>
              <a:buFont typeface="Caveat"/>
              <a:buAutoNum type="arabicPeriod"/>
            </a:pPr>
            <a:r>
              <a:rPr lang="en" sz="2400" b="1">
                <a:solidFill>
                  <a:schemeClr val="accent2"/>
                </a:solidFill>
                <a:latin typeface="Caveat"/>
                <a:ea typeface="Caveat"/>
                <a:cs typeface="Caveat"/>
                <a:sym typeface="Caveat"/>
              </a:rPr>
              <a:t>Speak from the Heart- Say only what is true to you </a:t>
            </a:r>
            <a:endParaRPr sz="2400" b="1">
              <a:solidFill>
                <a:schemeClr val="accent2"/>
              </a:solidFill>
              <a:latin typeface="Caveat"/>
              <a:ea typeface="Caveat"/>
              <a:cs typeface="Caveat"/>
              <a:sym typeface="Caveat"/>
            </a:endParaRPr>
          </a:p>
          <a:p>
            <a:pPr marL="457200" lvl="0" indent="-381000" algn="l" rtl="0">
              <a:spcBef>
                <a:spcPts val="0"/>
              </a:spcBef>
              <a:spcAft>
                <a:spcPts val="0"/>
              </a:spcAft>
              <a:buClr>
                <a:schemeClr val="accent2"/>
              </a:buClr>
              <a:buSzPts val="2400"/>
              <a:buFont typeface="Caveat"/>
              <a:buAutoNum type="arabicPeriod"/>
            </a:pPr>
            <a:r>
              <a:rPr lang="en" sz="2400" b="1">
                <a:solidFill>
                  <a:schemeClr val="accent2"/>
                </a:solidFill>
                <a:latin typeface="Caveat"/>
                <a:ea typeface="Caveat"/>
                <a:cs typeface="Caveat"/>
                <a:sym typeface="Caveat"/>
              </a:rPr>
              <a:t>Listen from the heart- no side conversations, giving the speaker your eye contact and attention</a:t>
            </a:r>
            <a:endParaRPr sz="2400" b="1">
              <a:solidFill>
                <a:schemeClr val="accent2"/>
              </a:solidFill>
              <a:latin typeface="Caveat"/>
              <a:ea typeface="Caveat"/>
              <a:cs typeface="Caveat"/>
              <a:sym typeface="Caveat"/>
            </a:endParaRPr>
          </a:p>
          <a:p>
            <a:pPr marL="457200" lvl="0" indent="-381000" algn="l" rtl="0">
              <a:spcBef>
                <a:spcPts val="0"/>
              </a:spcBef>
              <a:spcAft>
                <a:spcPts val="0"/>
              </a:spcAft>
              <a:buClr>
                <a:schemeClr val="accent2"/>
              </a:buClr>
              <a:buSzPts val="2400"/>
              <a:buFont typeface="Caveat"/>
              <a:buAutoNum type="arabicPeriod"/>
            </a:pPr>
            <a:r>
              <a:rPr lang="en" sz="2400" b="1">
                <a:solidFill>
                  <a:schemeClr val="accent2"/>
                </a:solidFill>
                <a:latin typeface="Caveat"/>
                <a:ea typeface="Caveat"/>
                <a:cs typeface="Caveat"/>
                <a:sym typeface="Caveat"/>
              </a:rPr>
              <a:t>No need to rehearse- Trust that you will know what to say when the time comes for you to talk </a:t>
            </a:r>
            <a:endParaRPr sz="2400" b="1">
              <a:solidFill>
                <a:schemeClr val="accent2"/>
              </a:solidFill>
              <a:latin typeface="Caveat"/>
              <a:ea typeface="Caveat"/>
              <a:cs typeface="Caveat"/>
              <a:sym typeface="Caveat"/>
            </a:endParaRPr>
          </a:p>
          <a:p>
            <a:pPr marL="457200" lvl="0" indent="-342900" algn="l" rtl="0">
              <a:spcBef>
                <a:spcPts val="0"/>
              </a:spcBef>
              <a:spcAft>
                <a:spcPts val="0"/>
              </a:spcAft>
              <a:buClr>
                <a:schemeClr val="accent2"/>
              </a:buClr>
              <a:buSzPts val="1800"/>
              <a:buFont typeface="Caveat"/>
              <a:buAutoNum type="arabicPeriod"/>
            </a:pPr>
            <a:r>
              <a:rPr lang="en" sz="2400" b="1">
                <a:solidFill>
                  <a:schemeClr val="accent2"/>
                </a:solidFill>
                <a:latin typeface="Caveat"/>
                <a:ea typeface="Caveat"/>
                <a:cs typeface="Caveat"/>
                <a:sym typeface="Caveat"/>
              </a:rPr>
              <a:t>Say just enough - we have an end time and we want everyone to be able to say what they need to say</a:t>
            </a:r>
            <a:r>
              <a:rPr lang="en" sz="1800" b="1">
                <a:solidFill>
                  <a:schemeClr val="accent2"/>
                </a:solidFill>
                <a:latin typeface="Caveat"/>
                <a:ea typeface="Caveat"/>
                <a:cs typeface="Caveat"/>
                <a:sym typeface="Caveat"/>
              </a:rPr>
              <a:t>.</a:t>
            </a:r>
            <a:r>
              <a:rPr lang="en"/>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anim calcmode="lin" valueType="num">
                                      <p:cBhvr additive="base">
                                        <p:cTn id="7" dur="1000"/>
                                        <p:tgtEl>
                                          <p:spTgt spid="219"/>
                                        </p:tgtEl>
                                        <p:attrNameLst>
                                          <p:attrName>ppt_w</p:attrName>
                                        </p:attrNameLst>
                                      </p:cBhvr>
                                      <p:tavLst>
                                        <p:tav tm="0">
                                          <p:val>
                                            <p:strVal val="0"/>
                                          </p:val>
                                        </p:tav>
                                        <p:tav tm="100000">
                                          <p:val>
                                            <p:strVal val="#ppt_w"/>
                                          </p:val>
                                        </p:tav>
                                      </p:tavLst>
                                    </p:anim>
                                    <p:anim calcmode="lin" valueType="num">
                                      <p:cBhvr additive="base">
                                        <p:cTn id="8" dur="1000"/>
                                        <p:tgtEl>
                                          <p:spTgt spid="21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Set-Up	</a:t>
            </a:r>
            <a:endParaRPr/>
          </a:p>
        </p:txBody>
      </p:sp>
      <p:sp>
        <p:nvSpPr>
          <p:cNvPr id="225" name="Google Shape;225;p28"/>
          <p:cNvSpPr txBox="1">
            <a:spLocks noGrp="1"/>
          </p:cNvSpPr>
          <p:nvPr>
            <p:ph type="body" idx="1"/>
          </p:nvPr>
        </p:nvSpPr>
        <p:spPr>
          <a:xfrm>
            <a:off x="773875" y="1510025"/>
            <a:ext cx="7551000" cy="3284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lt1"/>
              </a:buClr>
              <a:buSzPts val="1800"/>
              <a:buAutoNum type="arabicPeriod"/>
            </a:pPr>
            <a:r>
              <a:rPr lang="en" sz="1800" b="1">
                <a:solidFill>
                  <a:schemeClr val="lt1"/>
                </a:solidFill>
                <a:highlight>
                  <a:schemeClr val="lt2"/>
                </a:highlight>
              </a:rPr>
              <a:t>Have an important talking piece</a:t>
            </a:r>
            <a:endParaRPr sz="1800" b="1">
              <a:solidFill>
                <a:schemeClr val="lt1"/>
              </a:solidFill>
              <a:highlight>
                <a:schemeClr val="lt2"/>
              </a:highlight>
            </a:endParaRPr>
          </a:p>
          <a:p>
            <a:pPr marL="457200" lvl="0" indent="-342900" algn="l" rtl="0">
              <a:spcBef>
                <a:spcPts val="0"/>
              </a:spcBef>
              <a:spcAft>
                <a:spcPts val="0"/>
              </a:spcAft>
              <a:buClr>
                <a:schemeClr val="lt1"/>
              </a:buClr>
              <a:buSzPts val="1800"/>
              <a:buAutoNum type="arabicPeriod"/>
            </a:pPr>
            <a:r>
              <a:rPr lang="en" sz="1800" b="1">
                <a:solidFill>
                  <a:schemeClr val="lt1"/>
                </a:solidFill>
                <a:highlight>
                  <a:schemeClr val="lt2"/>
                </a:highlight>
              </a:rPr>
              <a:t>Mindful breathing</a:t>
            </a:r>
            <a:endParaRPr sz="1800" b="1">
              <a:solidFill>
                <a:schemeClr val="lt1"/>
              </a:solidFill>
              <a:highlight>
                <a:schemeClr val="lt2"/>
              </a:highlight>
            </a:endParaRPr>
          </a:p>
          <a:p>
            <a:pPr marL="914400" lvl="1" indent="-342900" algn="l" rtl="0">
              <a:spcBef>
                <a:spcPts val="0"/>
              </a:spcBef>
              <a:spcAft>
                <a:spcPts val="0"/>
              </a:spcAft>
              <a:buClr>
                <a:schemeClr val="lt1"/>
              </a:buClr>
              <a:buSzPts val="1800"/>
              <a:buAutoNum type="alphaLcPeriod"/>
            </a:pPr>
            <a:r>
              <a:rPr lang="en" sz="1800" b="1">
                <a:solidFill>
                  <a:schemeClr val="lt1"/>
                </a:solidFill>
                <a:highlight>
                  <a:schemeClr val="lt2"/>
                </a:highlight>
              </a:rPr>
              <a:t>Have students take a deep breath in and out, repeat as you need</a:t>
            </a:r>
            <a:endParaRPr sz="1800" b="1">
              <a:solidFill>
                <a:schemeClr val="lt1"/>
              </a:solidFill>
              <a:highlight>
                <a:schemeClr val="lt2"/>
              </a:highlight>
            </a:endParaRPr>
          </a:p>
          <a:p>
            <a:pPr marL="457200" lvl="0" indent="-342900" algn="l" rtl="0">
              <a:spcBef>
                <a:spcPts val="0"/>
              </a:spcBef>
              <a:spcAft>
                <a:spcPts val="0"/>
              </a:spcAft>
              <a:buClr>
                <a:schemeClr val="lt1"/>
              </a:buClr>
              <a:buSzPts val="1800"/>
              <a:buAutoNum type="arabicPeriod"/>
            </a:pPr>
            <a:r>
              <a:rPr lang="en" sz="1800" b="1">
                <a:solidFill>
                  <a:schemeClr val="lt1"/>
                </a:solidFill>
                <a:highlight>
                  <a:schemeClr val="lt2"/>
                </a:highlight>
              </a:rPr>
              <a:t>Go over norms </a:t>
            </a:r>
            <a:endParaRPr sz="1800" b="1">
              <a:solidFill>
                <a:schemeClr val="lt1"/>
              </a:solidFill>
              <a:highlight>
                <a:schemeClr val="lt2"/>
              </a:highlight>
            </a:endParaRPr>
          </a:p>
          <a:p>
            <a:pPr marL="457200" lvl="0" indent="-342900" algn="l" rtl="0">
              <a:spcBef>
                <a:spcPts val="0"/>
              </a:spcBef>
              <a:spcAft>
                <a:spcPts val="0"/>
              </a:spcAft>
              <a:buClr>
                <a:schemeClr val="lt1"/>
              </a:buClr>
              <a:buSzPts val="1800"/>
              <a:buAutoNum type="arabicPeriod"/>
            </a:pPr>
            <a:r>
              <a:rPr lang="en" sz="1800" b="1">
                <a:solidFill>
                  <a:schemeClr val="lt1"/>
                </a:solidFill>
                <a:highlight>
                  <a:schemeClr val="lt2"/>
                </a:highlight>
              </a:rPr>
              <a:t>Open with a poem, a quote, or a song lyric </a:t>
            </a:r>
            <a:endParaRPr sz="1800" b="1">
              <a:solidFill>
                <a:schemeClr val="lt1"/>
              </a:solidFill>
              <a:highlight>
                <a:schemeClr val="lt2"/>
              </a:highlight>
            </a:endParaRPr>
          </a:p>
          <a:p>
            <a:pPr marL="457200" lvl="0" indent="-342900" algn="l" rtl="0">
              <a:spcBef>
                <a:spcPts val="0"/>
              </a:spcBef>
              <a:spcAft>
                <a:spcPts val="0"/>
              </a:spcAft>
              <a:buClr>
                <a:schemeClr val="lt1"/>
              </a:buClr>
              <a:buSzPts val="1800"/>
              <a:buAutoNum type="arabicPeriod"/>
            </a:pPr>
            <a:r>
              <a:rPr lang="en" sz="1800" b="1">
                <a:solidFill>
                  <a:schemeClr val="lt1"/>
                </a:solidFill>
                <a:highlight>
                  <a:schemeClr val="lt2"/>
                </a:highlight>
              </a:rPr>
              <a:t>Start with low-risk questions</a:t>
            </a:r>
            <a:endParaRPr sz="1800" b="1">
              <a:solidFill>
                <a:schemeClr val="lt1"/>
              </a:solidFill>
              <a:highlight>
                <a:schemeClr val="lt2"/>
              </a:highlight>
            </a:endParaRPr>
          </a:p>
          <a:p>
            <a:pPr marL="914400" lvl="1" indent="-342900" algn="l" rtl="0">
              <a:spcBef>
                <a:spcPts val="0"/>
              </a:spcBef>
              <a:spcAft>
                <a:spcPts val="0"/>
              </a:spcAft>
              <a:buClr>
                <a:schemeClr val="lt1"/>
              </a:buClr>
              <a:buSzPts val="1800"/>
              <a:buAutoNum type="alphaLcPeriod"/>
            </a:pPr>
            <a:r>
              <a:rPr lang="en" sz="1800" b="1">
                <a:solidFill>
                  <a:schemeClr val="lt1"/>
                </a:solidFill>
                <a:highlight>
                  <a:schemeClr val="lt2"/>
                </a:highlight>
              </a:rPr>
              <a:t>Eventually, move to bigger and deeper questions</a:t>
            </a:r>
            <a:endParaRPr sz="1800" b="1">
              <a:solidFill>
                <a:schemeClr val="lt1"/>
              </a:solidFill>
              <a:highlight>
                <a:schemeClr val="lt2"/>
              </a:highlight>
            </a:endParaRPr>
          </a:p>
          <a:p>
            <a:pPr marL="457200" lvl="0" indent="-342900" algn="l" rtl="0">
              <a:spcBef>
                <a:spcPts val="0"/>
              </a:spcBef>
              <a:spcAft>
                <a:spcPts val="0"/>
              </a:spcAft>
              <a:buClr>
                <a:schemeClr val="lt1"/>
              </a:buClr>
              <a:buSzPts val="1800"/>
              <a:buAutoNum type="arabicPeriod"/>
            </a:pPr>
            <a:r>
              <a:rPr lang="en" sz="1800" b="1">
                <a:solidFill>
                  <a:schemeClr val="lt1"/>
                </a:solidFill>
                <a:highlight>
                  <a:schemeClr val="lt2"/>
                </a:highlight>
              </a:rPr>
              <a:t>Throughout circle, praise students who are open and honest/demonstrate empathy/etc</a:t>
            </a:r>
            <a:endParaRPr sz="1800" b="1">
              <a:solidFill>
                <a:schemeClr val="lt1"/>
              </a:solidFill>
              <a:highlight>
                <a:schemeClr val="lt2"/>
              </a:highlight>
            </a:endParaRPr>
          </a:p>
          <a:p>
            <a:pPr marL="457200" lvl="0" indent="-342900" algn="l" rtl="0">
              <a:spcBef>
                <a:spcPts val="0"/>
              </a:spcBef>
              <a:spcAft>
                <a:spcPts val="0"/>
              </a:spcAft>
              <a:buClr>
                <a:schemeClr val="lt1"/>
              </a:buClr>
              <a:buSzPts val="1800"/>
              <a:buAutoNum type="arabicPeriod"/>
            </a:pPr>
            <a:r>
              <a:rPr lang="en" sz="1800" b="1">
                <a:solidFill>
                  <a:schemeClr val="lt1"/>
                </a:solidFill>
                <a:highlight>
                  <a:schemeClr val="lt2"/>
                </a:highlight>
              </a:rPr>
              <a:t>End circle by thanking the participants</a:t>
            </a:r>
            <a:endParaRPr sz="1800" b="1">
              <a:solidFill>
                <a:schemeClr val="lt1"/>
              </a:solidFill>
              <a:highlight>
                <a:schemeClr val="lt2"/>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fade">
                                      <p:cBhvr>
                                        <p:cTn id="7" dur="1000"/>
                                        <p:tgtEl>
                                          <p:spTgt spid="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Overcoming Pushback </a:t>
            </a:r>
            <a:endParaRPr/>
          </a:p>
        </p:txBody>
      </p:sp>
      <p:sp>
        <p:nvSpPr>
          <p:cNvPr id="231" name="Google Shape;231;p29"/>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accent2"/>
                </a:solidFill>
              </a:rPr>
              <a:t>“Circles take away from lesson time”</a:t>
            </a:r>
            <a:endParaRPr sz="1800" b="1">
              <a:solidFill>
                <a:schemeClr val="accent2"/>
              </a:solidFill>
            </a:endParaRPr>
          </a:p>
          <a:p>
            <a:pPr marL="0" lvl="0" indent="0" algn="l" rtl="0">
              <a:spcBef>
                <a:spcPts val="1600"/>
              </a:spcBef>
              <a:spcAft>
                <a:spcPts val="0"/>
              </a:spcAft>
              <a:buNone/>
            </a:pPr>
            <a:endParaRPr sz="1800" b="1">
              <a:solidFill>
                <a:schemeClr val="accent2"/>
              </a:solidFill>
            </a:endParaRPr>
          </a:p>
          <a:p>
            <a:pPr marL="0" lvl="0" indent="0" algn="l" rtl="0">
              <a:spcBef>
                <a:spcPts val="1600"/>
              </a:spcBef>
              <a:spcAft>
                <a:spcPts val="1600"/>
              </a:spcAft>
              <a:buNone/>
            </a:pPr>
            <a:r>
              <a:rPr lang="en" sz="1800" b="1">
                <a:solidFill>
                  <a:schemeClr val="accent2"/>
                </a:solidFill>
              </a:rPr>
              <a:t>“This takes too long”  </a:t>
            </a:r>
            <a:endParaRPr sz="1800" b="1">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anim calcmode="lin" valueType="num">
                                      <p:cBhvr additive="base">
                                        <p:cTn id="7" dur="1000"/>
                                        <p:tgtEl>
                                          <p:spTgt spid="23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0"/>
          <p:cNvSpPr txBox="1">
            <a:spLocks noGrp="1"/>
          </p:cNvSpPr>
          <p:nvPr>
            <p:ph type="title"/>
          </p:nvPr>
        </p:nvSpPr>
        <p:spPr>
          <a:xfrm>
            <a:off x="683325" y="224400"/>
            <a:ext cx="7505700" cy="69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Harm/Conflict Circles </a:t>
            </a:r>
            <a:endParaRPr/>
          </a:p>
        </p:txBody>
      </p:sp>
      <p:sp>
        <p:nvSpPr>
          <p:cNvPr id="237" name="Google Shape;237;p30"/>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457200" lvl="0" indent="0" algn="l" rtl="0">
              <a:spcBef>
                <a:spcPts val="0"/>
              </a:spcBef>
              <a:spcAft>
                <a:spcPts val="1600"/>
              </a:spcAft>
              <a:buNone/>
            </a:pPr>
            <a:endParaRPr/>
          </a:p>
        </p:txBody>
      </p:sp>
      <p:pic>
        <p:nvPicPr>
          <p:cNvPr id="238" name="Google Shape;238;p30"/>
          <p:cNvPicPr preferRelativeResize="0"/>
          <p:nvPr/>
        </p:nvPicPr>
        <p:blipFill>
          <a:blip r:embed="rId3">
            <a:alphaModFix/>
          </a:blip>
          <a:stretch>
            <a:fillRect/>
          </a:stretch>
        </p:blipFill>
        <p:spPr>
          <a:xfrm>
            <a:off x="4431900" y="1404675"/>
            <a:ext cx="4525750" cy="3389950"/>
          </a:xfrm>
          <a:prstGeom prst="rect">
            <a:avLst/>
          </a:prstGeom>
          <a:noFill/>
          <a:ln>
            <a:noFill/>
          </a:ln>
        </p:spPr>
      </p:pic>
      <p:pic>
        <p:nvPicPr>
          <p:cNvPr id="239" name="Google Shape;239;p30"/>
          <p:cNvPicPr preferRelativeResize="0"/>
          <p:nvPr/>
        </p:nvPicPr>
        <p:blipFill>
          <a:blip r:embed="rId4">
            <a:alphaModFix/>
          </a:blip>
          <a:stretch>
            <a:fillRect/>
          </a:stretch>
        </p:blipFill>
        <p:spPr>
          <a:xfrm>
            <a:off x="530925" y="919500"/>
            <a:ext cx="3805025" cy="38050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9"/>
                                        </p:tgtEl>
                                        <p:attrNameLst>
                                          <p:attrName>style.visibility</p:attrName>
                                        </p:attrNameLst>
                                      </p:cBhvr>
                                      <p:to>
                                        <p:strVal val="visible"/>
                                      </p:to>
                                    </p:set>
                                    <p:anim calcmode="lin" valueType="num">
                                      <p:cBhvr additive="base">
                                        <p:cTn id="7" dur="1000"/>
                                        <p:tgtEl>
                                          <p:spTgt spid="239"/>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0"/>
                                  </p:stCondLst>
                                  <p:childTnLst>
                                    <p:set>
                                      <p:cBhvr>
                                        <p:cTn id="9" dur="1" fill="hold">
                                          <p:stCondLst>
                                            <p:cond delay="0"/>
                                          </p:stCondLst>
                                        </p:cTn>
                                        <p:tgtEl>
                                          <p:spTgt spid="238"/>
                                        </p:tgtEl>
                                        <p:attrNameLst>
                                          <p:attrName>style.visibility</p:attrName>
                                        </p:attrNameLst>
                                      </p:cBhvr>
                                      <p:to>
                                        <p:strVal val="visible"/>
                                      </p:to>
                                    </p:set>
                                    <p:anim calcmode="lin" valueType="num">
                                      <p:cBhvr additive="base">
                                        <p:cTn id="10" dur="1000"/>
                                        <p:tgtEl>
                                          <p:spTgt spid="2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1"/>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Harm/Repair Circles </a:t>
            </a:r>
            <a:endParaRPr/>
          </a:p>
        </p:txBody>
      </p:sp>
      <p:sp>
        <p:nvSpPr>
          <p:cNvPr id="245" name="Google Shape;245;p31"/>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t>The main questions are: </a:t>
            </a:r>
            <a:endParaRPr sz="1800" b="1"/>
          </a:p>
          <a:p>
            <a:pPr marL="457200" lvl="0" indent="-342900" algn="l" rtl="0">
              <a:spcBef>
                <a:spcPts val="1600"/>
              </a:spcBef>
              <a:spcAft>
                <a:spcPts val="0"/>
              </a:spcAft>
              <a:buSzPts val="1800"/>
              <a:buAutoNum type="arabicPeriod"/>
            </a:pPr>
            <a:r>
              <a:rPr lang="en" sz="1800" b="1"/>
              <a:t>What happened</a:t>
            </a:r>
            <a:endParaRPr sz="1800" b="1"/>
          </a:p>
          <a:p>
            <a:pPr marL="457200" lvl="0" indent="-342900" algn="l" rtl="0">
              <a:spcBef>
                <a:spcPts val="0"/>
              </a:spcBef>
              <a:spcAft>
                <a:spcPts val="0"/>
              </a:spcAft>
              <a:buSzPts val="1800"/>
              <a:buAutoNum type="arabicPeriod"/>
            </a:pPr>
            <a:r>
              <a:rPr lang="en" sz="1800" b="1"/>
              <a:t>What were you thinking about at the time of the event? </a:t>
            </a:r>
            <a:endParaRPr sz="1800" b="1"/>
          </a:p>
          <a:p>
            <a:pPr marL="457200" lvl="0" indent="-342900" algn="l" rtl="0">
              <a:spcBef>
                <a:spcPts val="0"/>
              </a:spcBef>
              <a:spcAft>
                <a:spcPts val="0"/>
              </a:spcAft>
              <a:buSzPts val="1800"/>
              <a:buAutoNum type="arabicPeriod"/>
            </a:pPr>
            <a:r>
              <a:rPr lang="en" sz="1800" b="1"/>
              <a:t>Who has been affected by the behavior? </a:t>
            </a:r>
            <a:endParaRPr sz="1800" b="1"/>
          </a:p>
          <a:p>
            <a:pPr marL="457200" lvl="0" indent="-342900" algn="l" rtl="0">
              <a:spcBef>
                <a:spcPts val="0"/>
              </a:spcBef>
              <a:spcAft>
                <a:spcPts val="0"/>
              </a:spcAft>
              <a:buSzPts val="1800"/>
              <a:buAutoNum type="arabicPeriod"/>
            </a:pPr>
            <a:r>
              <a:rPr lang="en" sz="1800" b="1"/>
              <a:t>What will you do to fix this? </a:t>
            </a:r>
            <a:endParaRPr sz="1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45"/>
                                        </p:tgtEl>
                                        <p:attrNameLst>
                                          <p:attrName>style.visibility</p:attrName>
                                        </p:attrNameLst>
                                      </p:cBhvr>
                                      <p:to>
                                        <p:strVal val="visible"/>
                                      </p:to>
                                    </p:set>
                                    <p:anim calcmode="lin" valueType="num">
                                      <p:cBhvr additive="base">
                                        <p:cTn id="7" dur="1000"/>
                                        <p:tgtEl>
                                          <p:spTgt spid="245"/>
                                        </p:tgtEl>
                                        <p:attrNameLst>
                                          <p:attrName>ppt_w</p:attrName>
                                        </p:attrNameLst>
                                      </p:cBhvr>
                                      <p:tavLst>
                                        <p:tav tm="0">
                                          <p:val>
                                            <p:strVal val="0"/>
                                          </p:val>
                                        </p:tav>
                                        <p:tav tm="100000">
                                          <p:val>
                                            <p:strVal val="#ppt_w"/>
                                          </p:val>
                                        </p:tav>
                                      </p:tavLst>
                                    </p:anim>
                                    <p:anim calcmode="lin" valueType="num">
                                      <p:cBhvr additive="base">
                                        <p:cTn id="8" dur="1000"/>
                                        <p:tgtEl>
                                          <p:spTgt spid="24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p:nvPr/>
        </p:nvSpPr>
        <p:spPr>
          <a:xfrm>
            <a:off x="415250" y="349200"/>
            <a:ext cx="8371200" cy="131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i="1"/>
              <a:t>Who am I and what lead me here? </a:t>
            </a:r>
            <a:endParaRPr sz="3600" b="1" i="1"/>
          </a:p>
        </p:txBody>
      </p:sp>
      <p:sp>
        <p:nvSpPr>
          <p:cNvPr id="135" name="Google Shape;135;p14"/>
          <p:cNvSpPr txBox="1"/>
          <p:nvPr/>
        </p:nvSpPr>
        <p:spPr>
          <a:xfrm>
            <a:off x="3848175" y="1572675"/>
            <a:ext cx="4196700" cy="29229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Montserrat"/>
              <a:buChar char="❖"/>
            </a:pPr>
            <a:r>
              <a:rPr lang="en" sz="1800">
                <a:latin typeface="Montserrat"/>
                <a:ea typeface="Montserrat"/>
                <a:cs typeface="Montserrat"/>
                <a:sym typeface="Montserrat"/>
              </a:rPr>
              <a:t>7th Grade/ 8th Grade Science Teacher</a:t>
            </a:r>
            <a:endParaRPr sz="1800">
              <a:latin typeface="Montserrat"/>
              <a:ea typeface="Montserrat"/>
              <a:cs typeface="Montserrat"/>
              <a:sym typeface="Montserrat"/>
            </a:endParaRPr>
          </a:p>
          <a:p>
            <a:pPr marL="457200" lvl="0" indent="-342900" algn="l" rtl="0">
              <a:spcBef>
                <a:spcPts val="0"/>
              </a:spcBef>
              <a:spcAft>
                <a:spcPts val="0"/>
              </a:spcAft>
              <a:buSzPts val="1800"/>
              <a:buFont typeface="Montserrat"/>
              <a:buChar char="❖"/>
            </a:pPr>
            <a:r>
              <a:rPr lang="en" sz="1800">
                <a:latin typeface="Montserrat"/>
                <a:ea typeface="Montserrat"/>
                <a:cs typeface="Montserrat"/>
                <a:sym typeface="Montserrat"/>
              </a:rPr>
              <a:t>Previously taught 6th </a:t>
            </a:r>
            <a:endParaRPr sz="1800">
              <a:latin typeface="Montserrat"/>
              <a:ea typeface="Montserrat"/>
              <a:cs typeface="Montserrat"/>
              <a:sym typeface="Montserrat"/>
            </a:endParaRPr>
          </a:p>
          <a:p>
            <a:pPr marL="457200" lvl="0" indent="-342900" algn="l" rtl="0">
              <a:spcBef>
                <a:spcPts val="0"/>
              </a:spcBef>
              <a:spcAft>
                <a:spcPts val="0"/>
              </a:spcAft>
              <a:buSzPts val="1800"/>
              <a:buFont typeface="Montserrat"/>
              <a:buChar char="❖"/>
            </a:pPr>
            <a:r>
              <a:rPr lang="en" sz="1800">
                <a:latin typeface="Montserrat"/>
                <a:ea typeface="Montserrat"/>
                <a:cs typeface="Montserrat"/>
                <a:sym typeface="Montserrat"/>
              </a:rPr>
              <a:t>Second year of teaching </a:t>
            </a:r>
            <a:endParaRPr sz="1800">
              <a:latin typeface="Montserrat"/>
              <a:ea typeface="Montserrat"/>
              <a:cs typeface="Montserrat"/>
              <a:sym typeface="Montserrat"/>
            </a:endParaRPr>
          </a:p>
          <a:p>
            <a:pPr marL="0" lvl="0" indent="0" algn="l" rtl="0">
              <a:spcBef>
                <a:spcPts val="0"/>
              </a:spcBef>
              <a:spcAft>
                <a:spcPts val="0"/>
              </a:spcAft>
              <a:buNone/>
            </a:pPr>
            <a:endParaRPr sz="1800">
              <a:latin typeface="Montserrat"/>
              <a:ea typeface="Montserrat"/>
              <a:cs typeface="Montserrat"/>
              <a:sym typeface="Montserrat"/>
            </a:endParaRPr>
          </a:p>
          <a:p>
            <a:pPr marL="0" lvl="0" indent="0" algn="l" rtl="0">
              <a:spcBef>
                <a:spcPts val="0"/>
              </a:spcBef>
              <a:spcAft>
                <a:spcPts val="0"/>
              </a:spcAft>
              <a:buNone/>
            </a:pPr>
            <a:endParaRPr sz="1800">
              <a:latin typeface="Montserrat"/>
              <a:ea typeface="Montserrat"/>
              <a:cs typeface="Montserrat"/>
              <a:sym typeface="Montserrat"/>
            </a:endParaRPr>
          </a:p>
          <a:p>
            <a:pPr marL="0" lvl="0" indent="0" algn="l" rtl="0">
              <a:spcBef>
                <a:spcPts val="0"/>
              </a:spcBef>
              <a:spcAft>
                <a:spcPts val="0"/>
              </a:spcAft>
              <a:buNone/>
            </a:pPr>
            <a:r>
              <a:rPr lang="en" sz="1800">
                <a:latin typeface="Montserrat"/>
                <a:ea typeface="Montserrat"/>
                <a:cs typeface="Montserrat"/>
                <a:sym typeface="Montserrat"/>
              </a:rPr>
              <a:t>These two pictures depict the mood I often felt my first year teaching…. Until I changed my game. </a:t>
            </a:r>
            <a:endParaRPr sz="1800">
              <a:latin typeface="Montserrat"/>
              <a:ea typeface="Montserrat"/>
              <a:cs typeface="Montserrat"/>
              <a:sym typeface="Montserrat"/>
            </a:endParaRPr>
          </a:p>
        </p:txBody>
      </p:sp>
      <p:pic>
        <p:nvPicPr>
          <p:cNvPr id="136" name="Google Shape;136;p14"/>
          <p:cNvPicPr preferRelativeResize="0"/>
          <p:nvPr/>
        </p:nvPicPr>
        <p:blipFill>
          <a:blip r:embed="rId3">
            <a:alphaModFix/>
          </a:blip>
          <a:stretch>
            <a:fillRect/>
          </a:stretch>
        </p:blipFill>
        <p:spPr>
          <a:xfrm>
            <a:off x="1285875" y="1002375"/>
            <a:ext cx="1580500" cy="3381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 calcmode="lin" valueType="num">
                                      <p:cBhvr additive="base">
                                        <p:cTn id="7" dur="1400"/>
                                        <p:tgtEl>
                                          <p:spTgt spid="135"/>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36"/>
                                        </p:tgtEl>
                                        <p:attrNameLst>
                                          <p:attrName>style.visibility</p:attrName>
                                        </p:attrNameLst>
                                      </p:cBhvr>
                                      <p:to>
                                        <p:strVal val="visible"/>
                                      </p:to>
                                    </p:set>
                                    <p:anim calcmode="lin" valueType="num">
                                      <p:cBhvr additive="base">
                                        <p:cTn id="10" dur="1600"/>
                                        <p:tgtEl>
                                          <p:spTgt spid="13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2"/>
          <p:cNvSpPr txBox="1">
            <a:spLocks noGrp="1"/>
          </p:cNvSpPr>
          <p:nvPr>
            <p:ph type="title"/>
          </p:nvPr>
        </p:nvSpPr>
        <p:spPr>
          <a:xfrm>
            <a:off x="583200" y="194425"/>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1: Delve into the behavior </a:t>
            </a:r>
            <a:endParaRPr/>
          </a:p>
        </p:txBody>
      </p:sp>
      <p:sp>
        <p:nvSpPr>
          <p:cNvPr id="251" name="Google Shape;251;p32"/>
          <p:cNvSpPr txBox="1">
            <a:spLocks noGrp="1"/>
          </p:cNvSpPr>
          <p:nvPr>
            <p:ph type="body" idx="1"/>
          </p:nvPr>
        </p:nvSpPr>
        <p:spPr>
          <a:xfrm>
            <a:off x="583200" y="1053050"/>
            <a:ext cx="2880300" cy="352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a:t>
            </a:r>
            <a:r>
              <a:rPr lang="en" sz="1800" b="1">
                <a:solidFill>
                  <a:schemeClr val="accent6"/>
                </a:solidFill>
              </a:rPr>
              <a:t>Open ended questions</a:t>
            </a:r>
            <a:endParaRPr sz="1800" b="1">
              <a:solidFill>
                <a:schemeClr val="accent6"/>
              </a:solidFill>
            </a:endParaRPr>
          </a:p>
          <a:p>
            <a:pPr marL="0" lvl="0" indent="0" algn="l" rtl="0">
              <a:spcBef>
                <a:spcPts val="1600"/>
              </a:spcBef>
              <a:spcAft>
                <a:spcPts val="0"/>
              </a:spcAft>
              <a:buNone/>
            </a:pPr>
            <a:r>
              <a:rPr lang="en" sz="1800" b="1">
                <a:solidFill>
                  <a:schemeClr val="accent6"/>
                </a:solidFill>
              </a:rPr>
              <a:t>* Affirm students who take responsibility </a:t>
            </a:r>
            <a:endParaRPr sz="1800" b="1">
              <a:solidFill>
                <a:schemeClr val="accent6"/>
              </a:solidFill>
            </a:endParaRPr>
          </a:p>
          <a:p>
            <a:pPr marL="0" lvl="0" indent="0" algn="l" rtl="0">
              <a:spcBef>
                <a:spcPts val="1600"/>
              </a:spcBef>
              <a:spcAft>
                <a:spcPts val="0"/>
              </a:spcAft>
              <a:buNone/>
            </a:pPr>
            <a:r>
              <a:rPr lang="en" sz="1800" b="1">
                <a:solidFill>
                  <a:schemeClr val="accent6"/>
                </a:solidFill>
              </a:rPr>
              <a:t>* Look for the reason for the issue, not just the issue</a:t>
            </a:r>
            <a:endParaRPr sz="1800" b="1">
              <a:solidFill>
                <a:schemeClr val="accent6"/>
              </a:solidFill>
            </a:endParaRPr>
          </a:p>
          <a:p>
            <a:pPr marL="0" lvl="0" indent="0" algn="l" rtl="0">
              <a:spcBef>
                <a:spcPts val="1600"/>
              </a:spcBef>
              <a:spcAft>
                <a:spcPts val="1600"/>
              </a:spcAft>
              <a:buNone/>
            </a:pPr>
            <a:r>
              <a:rPr lang="en" sz="1800" b="1">
                <a:solidFill>
                  <a:schemeClr val="accent6"/>
                </a:solidFill>
              </a:rPr>
              <a:t>* Don’t dismiss behavior/excuse it, but use it to understand why</a:t>
            </a:r>
            <a:endParaRPr sz="1800" b="1">
              <a:solidFill>
                <a:schemeClr val="accent6"/>
              </a:solidFill>
            </a:endParaRPr>
          </a:p>
        </p:txBody>
      </p:sp>
      <p:pic>
        <p:nvPicPr>
          <p:cNvPr id="252" name="Google Shape;252;p32" descr="Image result for iceberg behavior"/>
          <p:cNvPicPr preferRelativeResize="0"/>
          <p:nvPr/>
        </p:nvPicPr>
        <p:blipFill>
          <a:blip r:embed="rId3">
            <a:alphaModFix/>
          </a:blip>
          <a:stretch>
            <a:fillRect/>
          </a:stretch>
        </p:blipFill>
        <p:spPr>
          <a:xfrm>
            <a:off x="4464000" y="964125"/>
            <a:ext cx="4031250" cy="3811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anim calcmode="lin" valueType="num">
                                      <p:cBhvr additive="base">
                                        <p:cTn id="7" dur="1000"/>
                                        <p:tgtEl>
                                          <p:spTgt spid="25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2: Identify the stakeholders </a:t>
            </a:r>
            <a:endParaRPr/>
          </a:p>
        </p:txBody>
      </p:sp>
      <p:sp>
        <p:nvSpPr>
          <p:cNvPr id="258" name="Google Shape;258;p33"/>
          <p:cNvSpPr txBox="1">
            <a:spLocks noGrp="1"/>
          </p:cNvSpPr>
          <p:nvPr>
            <p:ph type="body" idx="1"/>
          </p:nvPr>
        </p:nvSpPr>
        <p:spPr>
          <a:xfrm>
            <a:off x="375575" y="1707600"/>
            <a:ext cx="3910500" cy="2448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accent6"/>
              </a:buClr>
              <a:buSzPts val="1800"/>
              <a:buChar char="★"/>
            </a:pPr>
            <a:r>
              <a:rPr lang="en" sz="1800" b="1">
                <a:solidFill>
                  <a:schemeClr val="accent6"/>
                </a:solidFill>
              </a:rPr>
              <a:t>Ask the student to identify who the affected parties were</a:t>
            </a:r>
            <a:endParaRPr sz="1800" b="1">
              <a:solidFill>
                <a:schemeClr val="accent6"/>
              </a:solidFill>
            </a:endParaRPr>
          </a:p>
          <a:p>
            <a:pPr marL="457200" lvl="0" indent="-342900" algn="l" rtl="0">
              <a:spcBef>
                <a:spcPts val="0"/>
              </a:spcBef>
              <a:spcAft>
                <a:spcPts val="0"/>
              </a:spcAft>
              <a:buClr>
                <a:schemeClr val="accent6"/>
              </a:buClr>
              <a:buSzPts val="1800"/>
              <a:buChar char="★"/>
            </a:pPr>
            <a:r>
              <a:rPr lang="en" sz="1800" b="1">
                <a:solidFill>
                  <a:schemeClr val="accent6"/>
                </a:solidFill>
              </a:rPr>
              <a:t>Keep it open ended </a:t>
            </a:r>
            <a:endParaRPr sz="1800" b="1">
              <a:solidFill>
                <a:schemeClr val="accent6"/>
              </a:solidFill>
            </a:endParaRPr>
          </a:p>
          <a:p>
            <a:pPr marL="457200" lvl="0" indent="-342900" algn="l" rtl="0">
              <a:spcBef>
                <a:spcPts val="0"/>
              </a:spcBef>
              <a:spcAft>
                <a:spcPts val="0"/>
              </a:spcAft>
              <a:buClr>
                <a:schemeClr val="accent6"/>
              </a:buClr>
              <a:buSzPts val="1800"/>
              <a:buChar char="★"/>
            </a:pPr>
            <a:r>
              <a:rPr lang="en" sz="1800" b="1">
                <a:solidFill>
                  <a:schemeClr val="accent6"/>
                </a:solidFill>
              </a:rPr>
              <a:t>Have student identify HOW each person is affected   </a:t>
            </a:r>
            <a:endParaRPr sz="1800" b="1">
              <a:solidFill>
                <a:schemeClr val="accent6"/>
              </a:solidFill>
            </a:endParaRPr>
          </a:p>
        </p:txBody>
      </p:sp>
      <p:pic>
        <p:nvPicPr>
          <p:cNvPr id="259" name="Google Shape;259;p33" descr="Image result for Children learning empathy"/>
          <p:cNvPicPr preferRelativeResize="0"/>
          <p:nvPr/>
        </p:nvPicPr>
        <p:blipFill>
          <a:blip r:embed="rId3">
            <a:alphaModFix/>
          </a:blip>
          <a:stretch>
            <a:fillRect/>
          </a:stretch>
        </p:blipFill>
        <p:spPr>
          <a:xfrm>
            <a:off x="4414475" y="1905287"/>
            <a:ext cx="3910375" cy="2052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58"/>
                                        </p:tgtEl>
                                        <p:attrNameLst>
                                          <p:attrName>style.visibility</p:attrName>
                                        </p:attrNameLst>
                                      </p:cBhvr>
                                      <p:to>
                                        <p:strVal val="visible"/>
                                      </p:to>
                                    </p:set>
                                    <p:anim calcmode="lin" valueType="num">
                                      <p:cBhvr additive="base">
                                        <p:cTn id="7" dur="1000"/>
                                        <p:tgtEl>
                                          <p:spTgt spid="25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3: Repair the harm </a:t>
            </a:r>
            <a:endParaRPr/>
          </a:p>
        </p:txBody>
      </p:sp>
      <p:sp>
        <p:nvSpPr>
          <p:cNvPr id="265" name="Google Shape;265;p34"/>
          <p:cNvSpPr txBox="1">
            <a:spLocks noGrp="1"/>
          </p:cNvSpPr>
          <p:nvPr>
            <p:ph type="body" idx="1"/>
          </p:nvPr>
        </p:nvSpPr>
        <p:spPr>
          <a:xfrm>
            <a:off x="858825" y="1990725"/>
            <a:ext cx="3520200" cy="27753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accent6"/>
              </a:buClr>
              <a:buSzPts val="1800"/>
              <a:buChar char="★"/>
            </a:pPr>
            <a:r>
              <a:rPr lang="en" sz="1800" b="1">
                <a:solidFill>
                  <a:schemeClr val="accent6"/>
                </a:solidFill>
              </a:rPr>
              <a:t>Still guiding the student with open ended questions, but not telling them the answer</a:t>
            </a:r>
            <a:endParaRPr sz="1800" b="1">
              <a:solidFill>
                <a:schemeClr val="accent6"/>
              </a:solidFill>
            </a:endParaRPr>
          </a:p>
          <a:p>
            <a:pPr marL="457200" lvl="0" indent="-342900" algn="l" rtl="0">
              <a:spcBef>
                <a:spcPts val="0"/>
              </a:spcBef>
              <a:spcAft>
                <a:spcPts val="0"/>
              </a:spcAft>
              <a:buClr>
                <a:schemeClr val="accent6"/>
              </a:buClr>
              <a:buSzPts val="1800"/>
              <a:buChar char="★"/>
            </a:pPr>
            <a:r>
              <a:rPr lang="en" sz="1800" b="1">
                <a:solidFill>
                  <a:schemeClr val="accent6"/>
                </a:solidFill>
              </a:rPr>
              <a:t>For true learning to occur and for behavior to change long-term, you want this to come from the student with your guidance </a:t>
            </a:r>
            <a:endParaRPr sz="1800" b="1">
              <a:solidFill>
                <a:schemeClr val="accent6"/>
              </a:solidFill>
            </a:endParaRPr>
          </a:p>
        </p:txBody>
      </p:sp>
      <p:pic>
        <p:nvPicPr>
          <p:cNvPr id="266" name="Google Shape;266;p34" descr="Image result for repair relationships"/>
          <p:cNvPicPr preferRelativeResize="0"/>
          <p:nvPr/>
        </p:nvPicPr>
        <p:blipFill>
          <a:blip r:embed="rId3">
            <a:alphaModFix/>
          </a:blip>
          <a:stretch>
            <a:fillRect/>
          </a:stretch>
        </p:blipFill>
        <p:spPr>
          <a:xfrm>
            <a:off x="4531425" y="1952600"/>
            <a:ext cx="3415049" cy="2511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66"/>
                                        </p:tgtEl>
                                        <p:attrNameLst>
                                          <p:attrName>style.visibility</p:attrName>
                                        </p:attrNameLst>
                                      </p:cBhvr>
                                      <p:to>
                                        <p:strVal val="visible"/>
                                      </p:to>
                                    </p:set>
                                    <p:anim calcmode="lin" valueType="num">
                                      <p:cBhvr additive="base">
                                        <p:cTn id="7" dur="1000"/>
                                        <p:tgtEl>
                                          <p:spTgt spid="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4: Reintegrate</a:t>
            </a:r>
            <a:endParaRPr/>
          </a:p>
        </p:txBody>
      </p:sp>
      <p:sp>
        <p:nvSpPr>
          <p:cNvPr id="272" name="Google Shape;272;p35"/>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accent6"/>
              </a:buClr>
              <a:buSzPts val="1800"/>
              <a:buChar char="★"/>
            </a:pPr>
            <a:r>
              <a:rPr lang="en" sz="1800" b="1">
                <a:solidFill>
                  <a:schemeClr val="accent6"/>
                </a:solidFill>
              </a:rPr>
              <a:t>Once the student has repaired the harm, they need to be reintegrated into a routine </a:t>
            </a:r>
            <a:endParaRPr sz="1800" b="1">
              <a:solidFill>
                <a:schemeClr val="accent6"/>
              </a:solidFill>
            </a:endParaRPr>
          </a:p>
          <a:p>
            <a:pPr marL="457200" lvl="0" indent="-342900" algn="l" rtl="0">
              <a:spcBef>
                <a:spcPts val="0"/>
              </a:spcBef>
              <a:spcAft>
                <a:spcPts val="0"/>
              </a:spcAft>
              <a:buClr>
                <a:schemeClr val="accent6"/>
              </a:buClr>
              <a:buSzPts val="1800"/>
              <a:buChar char="★"/>
            </a:pPr>
            <a:r>
              <a:rPr lang="en" sz="1800" b="1">
                <a:solidFill>
                  <a:schemeClr val="accent6"/>
                </a:solidFill>
              </a:rPr>
              <a:t>For every redirection, there should be three affirmations ideally the same day</a:t>
            </a:r>
            <a:endParaRPr sz="1800" b="1">
              <a:solidFill>
                <a:schemeClr val="accent6"/>
              </a:solidFill>
            </a:endParaRPr>
          </a:p>
          <a:p>
            <a:pPr marL="457200" lvl="0" indent="-342900" algn="l" rtl="0">
              <a:spcBef>
                <a:spcPts val="0"/>
              </a:spcBef>
              <a:spcAft>
                <a:spcPts val="0"/>
              </a:spcAft>
              <a:buClr>
                <a:schemeClr val="accent6"/>
              </a:buClr>
              <a:buSzPts val="1800"/>
              <a:buChar char="★"/>
            </a:pPr>
            <a:r>
              <a:rPr lang="en" sz="1800" b="1">
                <a:solidFill>
                  <a:schemeClr val="accent6"/>
                </a:solidFill>
              </a:rPr>
              <a:t>Remember: RELATIONSHIPS ARE EVERYTHING! </a:t>
            </a:r>
            <a:endParaRPr sz="1800" b="1">
              <a:solidFill>
                <a:schemeClr val="accent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fade">
                                      <p:cBhvr>
                                        <p:cTn id="7" dur="10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Overcoming Pushback </a:t>
            </a:r>
            <a:endParaRPr/>
          </a:p>
        </p:txBody>
      </p:sp>
      <p:sp>
        <p:nvSpPr>
          <p:cNvPr id="278" name="Google Shape;278;p36"/>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accent6"/>
                </a:solidFill>
                <a:highlight>
                  <a:schemeClr val="accent4"/>
                </a:highlight>
              </a:rPr>
              <a:t>“I can’t find the time” </a:t>
            </a:r>
            <a:endParaRPr sz="1800" b="1">
              <a:solidFill>
                <a:schemeClr val="accent6"/>
              </a:solidFill>
              <a:highlight>
                <a:schemeClr val="accent4"/>
              </a:highlight>
            </a:endParaRPr>
          </a:p>
          <a:p>
            <a:pPr marL="0" lvl="0" indent="0" algn="l" rtl="0">
              <a:spcBef>
                <a:spcPts val="1600"/>
              </a:spcBef>
              <a:spcAft>
                <a:spcPts val="0"/>
              </a:spcAft>
              <a:buNone/>
            </a:pPr>
            <a:r>
              <a:rPr lang="en" sz="1800" b="1">
                <a:solidFill>
                  <a:schemeClr val="accent6"/>
                </a:solidFill>
                <a:highlight>
                  <a:schemeClr val="accent4"/>
                </a:highlight>
              </a:rPr>
              <a:t>“ This isn’t my job”</a:t>
            </a:r>
            <a:endParaRPr sz="1800" b="1">
              <a:solidFill>
                <a:schemeClr val="accent6"/>
              </a:solidFill>
              <a:highlight>
                <a:schemeClr val="accent4"/>
              </a:highlight>
            </a:endParaRPr>
          </a:p>
          <a:p>
            <a:pPr marL="0" lvl="0" indent="0" algn="l" rtl="0">
              <a:spcBef>
                <a:spcPts val="1600"/>
              </a:spcBef>
              <a:spcAft>
                <a:spcPts val="0"/>
              </a:spcAft>
              <a:buNone/>
            </a:pPr>
            <a:r>
              <a:rPr lang="en" sz="1800" b="1">
                <a:solidFill>
                  <a:schemeClr val="accent6"/>
                </a:solidFill>
                <a:highlight>
                  <a:schemeClr val="accent4"/>
                </a:highlight>
              </a:rPr>
              <a:t>“ This won’t work”  </a:t>
            </a:r>
            <a:endParaRPr sz="1800" b="1">
              <a:solidFill>
                <a:schemeClr val="accent6"/>
              </a:solidFill>
              <a:highlight>
                <a:schemeClr val="accent4"/>
              </a:highlight>
            </a:endParaRPr>
          </a:p>
          <a:p>
            <a:pPr marL="0" lvl="0" indent="0" algn="l" rtl="0">
              <a:spcBef>
                <a:spcPts val="1600"/>
              </a:spcBef>
              <a:spcAft>
                <a:spcPts val="0"/>
              </a:spcAft>
              <a:buNone/>
            </a:pPr>
            <a:r>
              <a:rPr lang="en" sz="1800" b="1">
                <a:solidFill>
                  <a:schemeClr val="accent6"/>
                </a:solidFill>
                <a:highlight>
                  <a:schemeClr val="accent4"/>
                </a:highlight>
              </a:rPr>
              <a:t>“This won’t work for all students” </a:t>
            </a:r>
            <a:endParaRPr sz="1800" b="1">
              <a:solidFill>
                <a:schemeClr val="accent6"/>
              </a:solidFill>
              <a:highlight>
                <a:schemeClr val="accent4"/>
              </a:highlight>
            </a:endParaRPr>
          </a:p>
          <a:p>
            <a:pPr marL="0" lvl="0" indent="0" algn="l" rtl="0">
              <a:spcBef>
                <a:spcPts val="1600"/>
              </a:spcBef>
              <a:spcAft>
                <a:spcPts val="1600"/>
              </a:spcAft>
              <a:buNone/>
            </a:pPr>
            <a:r>
              <a:rPr lang="en" sz="1800" b="1">
                <a:solidFill>
                  <a:schemeClr val="accent6"/>
                </a:solidFill>
                <a:highlight>
                  <a:schemeClr val="accent4"/>
                </a:highlight>
              </a:rPr>
              <a:t>“It’s too complicated” </a:t>
            </a:r>
            <a:endParaRPr sz="1800" b="1">
              <a:solidFill>
                <a:schemeClr val="accent6"/>
              </a:solidFill>
              <a:highlight>
                <a:schemeClr val="accent4"/>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78"/>
                                        </p:tgtEl>
                                        <p:attrNameLst>
                                          <p:attrName>style.visibility</p:attrName>
                                        </p:attrNameLst>
                                      </p:cBhvr>
                                      <p:to>
                                        <p:strVal val="visible"/>
                                      </p:to>
                                    </p:set>
                                    <p:anim calcmode="lin" valueType="num">
                                      <p:cBhvr additive="base">
                                        <p:cTn id="7" dur="1000"/>
                                        <p:tgtEl>
                                          <p:spTgt spid="278"/>
                                        </p:tgtEl>
                                        <p:attrNameLst>
                                          <p:attrName>ppt_w</p:attrName>
                                        </p:attrNameLst>
                                      </p:cBhvr>
                                      <p:tavLst>
                                        <p:tav tm="0">
                                          <p:val>
                                            <p:strVal val="0"/>
                                          </p:val>
                                        </p:tav>
                                        <p:tav tm="100000">
                                          <p:val>
                                            <p:strVal val="#ppt_w"/>
                                          </p:val>
                                        </p:tav>
                                      </p:tavLst>
                                    </p:anim>
                                    <p:anim calcmode="lin" valueType="num">
                                      <p:cBhvr additive="base">
                                        <p:cTn id="8" dur="1000"/>
                                        <p:tgtEl>
                                          <p:spTgt spid="27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7"/>
          <p:cNvSpPr txBox="1">
            <a:spLocks noGrp="1"/>
          </p:cNvSpPr>
          <p:nvPr>
            <p:ph type="title"/>
          </p:nvPr>
        </p:nvSpPr>
        <p:spPr>
          <a:xfrm>
            <a:off x="819150" y="260475"/>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I’ll let the data speak for itself…. </a:t>
            </a:r>
            <a:endParaRPr/>
          </a:p>
        </p:txBody>
      </p:sp>
      <p:sp>
        <p:nvSpPr>
          <p:cNvPr id="284" name="Google Shape;284;p37"/>
          <p:cNvSpPr txBox="1"/>
          <p:nvPr/>
        </p:nvSpPr>
        <p:spPr>
          <a:xfrm>
            <a:off x="566250" y="1005850"/>
            <a:ext cx="7464900" cy="2812500"/>
          </a:xfrm>
          <a:prstGeom prst="rect">
            <a:avLst/>
          </a:prstGeom>
          <a:noFill/>
          <a:ln>
            <a:noFill/>
          </a:ln>
        </p:spPr>
        <p:txBody>
          <a:bodyPr spcFirstLastPara="1" wrap="square" lIns="91425" tIns="91425" rIns="91425" bIns="91425" anchor="t" anchorCtr="0">
            <a:noAutofit/>
          </a:bodyPr>
          <a:lstStyle/>
          <a:p>
            <a:pPr marL="0" marR="0" lvl="0" indent="0" algn="l" rtl="0">
              <a:lnSpc>
                <a:spcPct val="138000"/>
              </a:lnSpc>
              <a:spcBef>
                <a:spcPts val="400"/>
              </a:spcBef>
              <a:spcAft>
                <a:spcPts val="0"/>
              </a:spcAft>
              <a:buNone/>
            </a:pPr>
            <a:r>
              <a:rPr lang="en" sz="1200">
                <a:solidFill>
                  <a:srgbClr val="D10908"/>
                </a:solidFill>
              </a:rPr>
              <a:t>• </a:t>
            </a:r>
            <a:r>
              <a:rPr lang="en" sz="1200">
                <a:solidFill>
                  <a:srgbClr val="262626"/>
                </a:solidFill>
              </a:rPr>
              <a:t>Denver Public Schools report that students who participated in an RJ program experienced a 50% reduction in absenteeism and a decrease in tardiness of about 64 % (Baker, 2009). </a:t>
            </a:r>
            <a:endParaRPr sz="1200">
              <a:solidFill>
                <a:srgbClr val="262626"/>
              </a:solidFill>
            </a:endParaRPr>
          </a:p>
          <a:p>
            <a:pPr marL="0" marR="0" lvl="0" indent="0" algn="l" rtl="0">
              <a:lnSpc>
                <a:spcPct val="138000"/>
              </a:lnSpc>
              <a:spcBef>
                <a:spcPts val="700"/>
              </a:spcBef>
              <a:spcAft>
                <a:spcPts val="0"/>
              </a:spcAft>
              <a:buNone/>
            </a:pPr>
            <a:r>
              <a:rPr lang="en" sz="1200">
                <a:solidFill>
                  <a:srgbClr val="D10908"/>
                </a:solidFill>
              </a:rPr>
              <a:t>• </a:t>
            </a:r>
            <a:r>
              <a:rPr lang="en" sz="1200">
                <a:solidFill>
                  <a:srgbClr val="262626"/>
                </a:solidFill>
              </a:rPr>
              <a:t>Oakland Unified School District (OUSD) Scholastic Reading Inventory (SRI) levels in grade 9 doubled in RJ high schools from an average of 14% to 33% (Jain, et. al., 2014). </a:t>
            </a:r>
            <a:endParaRPr sz="1200">
              <a:solidFill>
                <a:srgbClr val="262626"/>
              </a:solidFill>
            </a:endParaRPr>
          </a:p>
          <a:p>
            <a:pPr marL="0" marR="0" lvl="0" indent="0" algn="l" rtl="0">
              <a:lnSpc>
                <a:spcPct val="138000"/>
              </a:lnSpc>
              <a:spcBef>
                <a:spcPts val="600"/>
              </a:spcBef>
              <a:spcAft>
                <a:spcPts val="0"/>
              </a:spcAft>
              <a:buNone/>
            </a:pPr>
            <a:r>
              <a:rPr lang="en" sz="1200">
                <a:solidFill>
                  <a:srgbClr val="D10908"/>
                </a:solidFill>
              </a:rPr>
              <a:t>• </a:t>
            </a:r>
            <a:r>
              <a:rPr lang="en" sz="1200">
                <a:solidFill>
                  <a:srgbClr val="262626"/>
                </a:solidFill>
              </a:rPr>
              <a:t>Cole Middle School’s California State Test (CST) scores went up by 74 points from school year 2007/08 to 2008/09 (Kidde &amp; Alfred, 2011). </a:t>
            </a:r>
            <a:endParaRPr sz="1200">
              <a:solidFill>
                <a:srgbClr val="262626"/>
              </a:solidFill>
            </a:endParaRPr>
          </a:p>
          <a:p>
            <a:pPr marL="0" marR="0" lvl="0" indent="0" algn="l" rtl="0">
              <a:lnSpc>
                <a:spcPct val="138000"/>
              </a:lnSpc>
              <a:spcBef>
                <a:spcPts val="700"/>
              </a:spcBef>
              <a:spcAft>
                <a:spcPts val="0"/>
              </a:spcAft>
              <a:buNone/>
            </a:pPr>
            <a:r>
              <a:rPr lang="en" sz="1200">
                <a:solidFill>
                  <a:srgbClr val="D10908"/>
                </a:solidFill>
              </a:rPr>
              <a:t>• </a:t>
            </a:r>
            <a:r>
              <a:rPr lang="en" sz="1200">
                <a:solidFill>
                  <a:srgbClr val="262626"/>
                </a:solidFill>
              </a:rPr>
              <a:t>In Ed White Middle School (TX), the number of students who passed the standardized reading and math components increased substantially (Armour, 2014). </a:t>
            </a:r>
            <a:endParaRPr sz="1200">
              <a:solidFill>
                <a:srgbClr val="262626"/>
              </a:solidFill>
            </a:endParaRPr>
          </a:p>
          <a:p>
            <a:pPr marL="0" marR="508000" lvl="0" indent="0" algn="l" rtl="0">
              <a:lnSpc>
                <a:spcPct val="138000"/>
              </a:lnSpc>
              <a:spcBef>
                <a:spcPts val="600"/>
              </a:spcBef>
              <a:spcAft>
                <a:spcPts val="0"/>
              </a:spcAft>
              <a:buNone/>
            </a:pPr>
            <a:r>
              <a:rPr lang="en" sz="1200">
                <a:solidFill>
                  <a:srgbClr val="D10908"/>
                </a:solidFill>
              </a:rPr>
              <a:t>• </a:t>
            </a:r>
            <a:r>
              <a:rPr lang="en" sz="1200">
                <a:solidFill>
                  <a:srgbClr val="262626"/>
                </a:solidFill>
              </a:rPr>
              <a:t>RJ High Schools within OUSD had a 59.9% increase in 4 year graduation rates (OUSD, 2015a) </a:t>
            </a:r>
            <a:endParaRPr sz="1200">
              <a:solidFill>
                <a:srgbClr val="262626"/>
              </a:solidFill>
            </a:endParaRPr>
          </a:p>
          <a:p>
            <a:pPr marL="0" marR="0" lvl="0" indent="0" algn="l" rtl="0">
              <a:lnSpc>
                <a:spcPct val="138000"/>
              </a:lnSpc>
              <a:spcBef>
                <a:spcPts val="600"/>
              </a:spcBef>
              <a:spcAft>
                <a:spcPts val="0"/>
              </a:spcAft>
              <a:buNone/>
            </a:pPr>
            <a:r>
              <a:rPr lang="en" sz="1200">
                <a:solidFill>
                  <a:srgbClr val="D10908"/>
                </a:solidFill>
              </a:rPr>
              <a:t>• </a:t>
            </a:r>
            <a:r>
              <a:rPr lang="en" sz="1200">
                <a:solidFill>
                  <a:srgbClr val="262626"/>
                </a:solidFill>
              </a:rPr>
              <a:t>Oakland Middle Schools that implemented RJ had a 24% reduction in chronic absence (OUSD, 2015b); High Schools that implemented RJ experienced a 56% decline in high school dropout rates in comparison to 17% for non-RJ high schools (Jain, et. al., 2014). </a:t>
            </a:r>
            <a:endParaRPr sz="1200">
              <a:solidFill>
                <a:srgbClr val="262626"/>
              </a:solidFill>
            </a:endParaRPr>
          </a:p>
          <a:p>
            <a:pPr marL="0" lvl="0" indent="0" algn="l" rtl="0">
              <a:lnSpc>
                <a:spcPct val="115000"/>
              </a:lnSpc>
              <a:spcBef>
                <a:spcPts val="0"/>
              </a:spcBef>
              <a:spcAft>
                <a:spcPts val="0"/>
              </a:spcAft>
              <a:buNone/>
            </a:pPr>
            <a:endParaRPr sz="11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4"/>
                                        </p:tgtEl>
                                        <p:attrNameLst>
                                          <p:attrName>style.visibility</p:attrName>
                                        </p:attrNameLst>
                                      </p:cBhvr>
                                      <p:to>
                                        <p:strVal val="visible"/>
                                      </p:to>
                                    </p:set>
                                    <p:anim calcmode="lin" valueType="num">
                                      <p:cBhvr additive="base">
                                        <p:cTn id="7" dur="1000"/>
                                        <p:tgtEl>
                                          <p:spTgt spid="2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8"/>
          <p:cNvSpPr txBox="1">
            <a:spLocks noGrp="1"/>
          </p:cNvSpPr>
          <p:nvPr>
            <p:ph type="title"/>
          </p:nvPr>
        </p:nvSpPr>
        <p:spPr>
          <a:xfrm>
            <a:off x="819150" y="269900"/>
            <a:ext cx="7505700" cy="954600"/>
          </a:xfrm>
          <a:prstGeom prst="rect">
            <a:avLst/>
          </a:prstGeom>
        </p:spPr>
        <p:txBody>
          <a:bodyPr spcFirstLastPara="1" wrap="square" lIns="91425" tIns="91425" rIns="91425" bIns="91425" anchor="t" anchorCtr="0">
            <a:noAutofit/>
          </a:bodyPr>
          <a:lstStyle/>
          <a:p>
            <a:pPr marL="0" marR="0" lvl="0" indent="0" algn="l" rtl="0">
              <a:lnSpc>
                <a:spcPct val="138000"/>
              </a:lnSpc>
              <a:spcBef>
                <a:spcPts val="400"/>
              </a:spcBef>
              <a:spcAft>
                <a:spcPts val="0"/>
              </a:spcAft>
              <a:buNone/>
            </a:pPr>
            <a:r>
              <a:rPr lang="en" sz="1200">
                <a:solidFill>
                  <a:srgbClr val="D10908"/>
                </a:solidFill>
                <a:latin typeface="Arial"/>
                <a:ea typeface="Arial"/>
                <a:cs typeface="Arial"/>
                <a:sym typeface="Arial"/>
              </a:rPr>
              <a:t>• </a:t>
            </a:r>
            <a:r>
              <a:rPr lang="en" sz="1200">
                <a:solidFill>
                  <a:srgbClr val="262626"/>
                </a:solidFill>
                <a:latin typeface="Arial"/>
                <a:ea typeface="Arial"/>
                <a:cs typeface="Arial"/>
                <a:sym typeface="Arial"/>
              </a:rPr>
              <a:t>Two Minneapolis Public Schools significantly reduced behavioral referrals and suspensions using circle in the classroom and circle to repair harm in the office, by 45% to 63% (Minnesota DOE, 2003, 2011) </a:t>
            </a:r>
            <a:endParaRPr sz="1200">
              <a:solidFill>
                <a:srgbClr val="262626"/>
              </a:solidFill>
              <a:latin typeface="Arial"/>
              <a:ea typeface="Arial"/>
              <a:cs typeface="Arial"/>
              <a:sym typeface="Arial"/>
            </a:endParaRPr>
          </a:p>
          <a:p>
            <a:pPr marL="0" marR="0" lvl="0" indent="0" algn="l" rtl="0">
              <a:lnSpc>
                <a:spcPct val="138000"/>
              </a:lnSpc>
              <a:spcBef>
                <a:spcPts val="700"/>
              </a:spcBef>
              <a:spcAft>
                <a:spcPts val="0"/>
              </a:spcAft>
              <a:buNone/>
            </a:pPr>
            <a:r>
              <a:rPr lang="en" sz="1200">
                <a:solidFill>
                  <a:srgbClr val="D10908"/>
                </a:solidFill>
                <a:latin typeface="Arial"/>
                <a:ea typeface="Arial"/>
                <a:cs typeface="Arial"/>
                <a:sym typeface="Arial"/>
              </a:rPr>
              <a:t>• </a:t>
            </a:r>
            <a:r>
              <a:rPr lang="en" sz="1200">
                <a:solidFill>
                  <a:srgbClr val="262626"/>
                </a:solidFill>
                <a:latin typeface="Arial"/>
                <a:ea typeface="Arial"/>
                <a:cs typeface="Arial"/>
                <a:sym typeface="Arial"/>
              </a:rPr>
              <a:t>When Family Group Conferences were used as a restorative intervention strategy for responding to serious behavioral incidents (recommendations for expulsion or administrative transfer) in Minneapolis Public Schools, 97% of parents said they would recommend the program to a friend and high levels of satisfaction were reported by both students and parents/guardians (McMorris et. al., 2013). </a:t>
            </a:r>
            <a:endParaRPr sz="1200">
              <a:solidFill>
                <a:srgbClr val="262626"/>
              </a:solidFill>
              <a:latin typeface="Arial"/>
              <a:ea typeface="Arial"/>
              <a:cs typeface="Arial"/>
              <a:sym typeface="Arial"/>
            </a:endParaRPr>
          </a:p>
          <a:p>
            <a:pPr marL="0" marR="0" lvl="0" indent="0" algn="l" rtl="0">
              <a:lnSpc>
                <a:spcPct val="138000"/>
              </a:lnSpc>
              <a:spcBef>
                <a:spcPts val="600"/>
              </a:spcBef>
              <a:spcAft>
                <a:spcPts val="0"/>
              </a:spcAft>
              <a:buNone/>
            </a:pPr>
            <a:r>
              <a:rPr lang="en" sz="1200">
                <a:solidFill>
                  <a:srgbClr val="D10908"/>
                </a:solidFill>
                <a:latin typeface="Arial"/>
                <a:ea typeface="Arial"/>
                <a:cs typeface="Arial"/>
                <a:sym typeface="Arial"/>
              </a:rPr>
              <a:t>• </a:t>
            </a:r>
            <a:r>
              <a:rPr lang="en" sz="1200">
                <a:solidFill>
                  <a:srgbClr val="262626"/>
                </a:solidFill>
                <a:latin typeface="Arial"/>
                <a:ea typeface="Arial"/>
                <a:cs typeface="Arial"/>
                <a:sym typeface="Arial"/>
              </a:rPr>
              <a:t>At Cole Middle School in Oakland, CA suspensions declined dramatically by 87% and expulsions declined to zero during the implementation of whole school restorative justice (Sumner et. al, 2010). </a:t>
            </a:r>
            <a:endParaRPr sz="1200">
              <a:solidFill>
                <a:srgbClr val="262626"/>
              </a:solidFill>
              <a:latin typeface="Arial"/>
              <a:ea typeface="Arial"/>
              <a:cs typeface="Arial"/>
              <a:sym typeface="Arial"/>
            </a:endParaRPr>
          </a:p>
          <a:p>
            <a:pPr marL="0" marR="88900" lvl="0" indent="0" algn="l" rtl="0">
              <a:lnSpc>
                <a:spcPct val="138000"/>
              </a:lnSpc>
              <a:spcBef>
                <a:spcPts val="600"/>
              </a:spcBef>
              <a:spcAft>
                <a:spcPts val="0"/>
              </a:spcAft>
              <a:buNone/>
            </a:pPr>
            <a:r>
              <a:rPr lang="en" sz="1200">
                <a:solidFill>
                  <a:srgbClr val="D10908"/>
                </a:solidFill>
                <a:latin typeface="Arial"/>
                <a:ea typeface="Arial"/>
                <a:cs typeface="Arial"/>
                <a:sym typeface="Arial"/>
              </a:rPr>
              <a:t>• </a:t>
            </a:r>
            <a:r>
              <a:rPr lang="en" sz="1200">
                <a:solidFill>
                  <a:srgbClr val="262626"/>
                </a:solidFill>
                <a:latin typeface="Arial"/>
                <a:ea typeface="Arial"/>
                <a:cs typeface="Arial"/>
                <a:sym typeface="Arial"/>
              </a:rPr>
              <a:t>In Palm Beach County, FL, two schools saw 130-300 day reductions in suspension days (Schiff, 2012). </a:t>
            </a:r>
            <a:endParaRPr sz="1200">
              <a:solidFill>
                <a:srgbClr val="262626"/>
              </a:solidFill>
              <a:latin typeface="Arial"/>
              <a:ea typeface="Arial"/>
              <a:cs typeface="Arial"/>
              <a:sym typeface="Arial"/>
            </a:endParaRPr>
          </a:p>
          <a:p>
            <a:pPr marL="0" marR="0" lvl="0" indent="0" algn="l" rtl="0">
              <a:lnSpc>
                <a:spcPct val="138000"/>
              </a:lnSpc>
              <a:spcBef>
                <a:spcPts val="600"/>
              </a:spcBef>
              <a:spcAft>
                <a:spcPts val="0"/>
              </a:spcAft>
              <a:buNone/>
            </a:pPr>
            <a:r>
              <a:rPr lang="en" sz="1200">
                <a:solidFill>
                  <a:srgbClr val="D10908"/>
                </a:solidFill>
                <a:latin typeface="Arial"/>
                <a:ea typeface="Arial"/>
                <a:cs typeface="Arial"/>
                <a:sym typeface="Arial"/>
              </a:rPr>
              <a:t>• </a:t>
            </a:r>
            <a:r>
              <a:rPr lang="en" sz="1200">
                <a:solidFill>
                  <a:srgbClr val="262626"/>
                </a:solidFill>
                <a:latin typeface="Arial"/>
                <a:ea typeface="Arial"/>
                <a:cs typeface="Arial"/>
                <a:sym typeface="Arial"/>
              </a:rPr>
              <a:t>In San Antonio, TX, Ed White Middle School implemented RJ in 2012; In-school suspensions for conduct violations dropped by 65% - 47% in 2013/14. Out of school suspensions dropped 57% - 35% (Armour, 2014). </a:t>
            </a:r>
            <a:endParaRPr sz="1200">
              <a:solidFill>
                <a:srgbClr val="262626"/>
              </a:solidFill>
              <a:latin typeface="Arial"/>
              <a:ea typeface="Arial"/>
              <a:cs typeface="Arial"/>
              <a:sym typeface="Arial"/>
            </a:endParaRPr>
          </a:p>
          <a:p>
            <a:pPr marL="0" lvl="0" indent="0" algn="l" rtl="0">
              <a:lnSpc>
                <a:spcPct val="115000"/>
              </a:lnSpc>
              <a:spcBef>
                <a:spcPts val="0"/>
              </a:spcBef>
              <a:spcAft>
                <a:spcPts val="0"/>
              </a:spcAft>
              <a:buNone/>
            </a:pPr>
            <a:endParaRPr sz="1100">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9"/>
          <p:cNvSpPr txBox="1">
            <a:spLocks noGrp="1"/>
          </p:cNvSpPr>
          <p:nvPr>
            <p:ph type="body" idx="1"/>
          </p:nvPr>
        </p:nvSpPr>
        <p:spPr>
          <a:xfrm>
            <a:off x="496400" y="451475"/>
            <a:ext cx="78285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i="1">
                <a:solidFill>
                  <a:schemeClr val="accent1"/>
                </a:solidFill>
              </a:rPr>
              <a:t>“Either we spend time meeting a child’s emotional needs by filling their cup with love or we spend time dealing with the behaviors caused by their unmet needs. Either way, we spend the time.” </a:t>
            </a:r>
            <a:endParaRPr sz="2400" b="1" i="1">
              <a:solidFill>
                <a:schemeClr val="accent1"/>
              </a:solidFill>
            </a:endParaRPr>
          </a:p>
          <a:p>
            <a:pPr marL="0" lvl="0" indent="0" algn="l" rtl="0">
              <a:spcBef>
                <a:spcPts val="1600"/>
              </a:spcBef>
              <a:spcAft>
                <a:spcPts val="0"/>
              </a:spcAft>
              <a:buNone/>
            </a:pPr>
            <a:endParaRPr sz="2400" b="1" i="1">
              <a:solidFill>
                <a:schemeClr val="accent1"/>
              </a:solidFill>
            </a:endParaRPr>
          </a:p>
          <a:p>
            <a:pPr marL="457200" lvl="0" indent="-381000" algn="l" rtl="0">
              <a:spcBef>
                <a:spcPts val="1600"/>
              </a:spcBef>
              <a:spcAft>
                <a:spcPts val="0"/>
              </a:spcAft>
              <a:buClr>
                <a:schemeClr val="accent1"/>
              </a:buClr>
              <a:buSzPts val="2400"/>
              <a:buChar char="-"/>
            </a:pPr>
            <a:r>
              <a:rPr lang="en" sz="2400" b="1" i="1">
                <a:solidFill>
                  <a:schemeClr val="accent1"/>
                </a:solidFill>
              </a:rPr>
              <a:t>Pam Leo, author of Connection Parenting</a:t>
            </a:r>
            <a:endParaRPr sz="2400" b="1" i="1">
              <a:solidFill>
                <a:schemeClr val="accent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0"/>
          <p:cNvSpPr txBox="1"/>
          <p:nvPr/>
        </p:nvSpPr>
        <p:spPr>
          <a:xfrm>
            <a:off x="617625" y="400750"/>
            <a:ext cx="7695000" cy="4040100"/>
          </a:xfrm>
          <a:prstGeom prst="rect">
            <a:avLst/>
          </a:prstGeom>
          <a:noFill/>
          <a:ln>
            <a:noFill/>
          </a:ln>
        </p:spPr>
        <p:txBody>
          <a:bodyPr spcFirstLastPara="1" wrap="square" lIns="91425" tIns="91425" rIns="91425" bIns="91425" anchor="t" anchorCtr="0">
            <a:noAutofit/>
          </a:bodyPr>
          <a:lstStyle/>
          <a:p>
            <a:pPr marL="0" marR="0" lvl="0" indent="0" algn="l" rtl="0">
              <a:lnSpc>
                <a:spcPct val="138000"/>
              </a:lnSpc>
              <a:spcBef>
                <a:spcPts val="0"/>
              </a:spcBef>
              <a:spcAft>
                <a:spcPts val="0"/>
              </a:spcAft>
              <a:buNone/>
            </a:pPr>
            <a:r>
              <a:rPr lang="en" sz="800" b="1" i="1">
                <a:solidFill>
                  <a:srgbClr val="CD0000"/>
                </a:solidFill>
              </a:rPr>
              <a:t>References </a:t>
            </a:r>
            <a:r>
              <a:rPr lang="en" sz="800"/>
              <a:t>Advancement Project. (2010). Test, Punish, And Push Out: How Zero Tolerance And HighStakes Testing Funnel </a:t>
            </a:r>
            <a:endParaRPr sz="800"/>
          </a:p>
          <a:p>
            <a:pPr marL="0" lvl="0" indent="914400" algn="l" rtl="0">
              <a:lnSpc>
                <a:spcPct val="138000"/>
              </a:lnSpc>
              <a:spcBef>
                <a:spcPts val="100"/>
              </a:spcBef>
              <a:spcAft>
                <a:spcPts val="0"/>
              </a:spcAft>
              <a:buNone/>
            </a:pPr>
            <a:r>
              <a:rPr lang="en" sz="800"/>
              <a:t>Youth Into The School To Prison Pipeline. Washington, D.C.: Author. Armour, M. (2014) Ed White Middle School Restorative Discipline Evaluation: Implementation and Impact, </a:t>
            </a:r>
            <a:endParaRPr sz="800"/>
          </a:p>
          <a:p>
            <a:pPr marL="0" marR="0" lvl="0" indent="0" algn="l" rtl="0">
              <a:lnSpc>
                <a:spcPct val="138000"/>
              </a:lnSpc>
              <a:spcBef>
                <a:spcPts val="100"/>
              </a:spcBef>
              <a:spcAft>
                <a:spcPts val="0"/>
              </a:spcAft>
              <a:buNone/>
            </a:pPr>
            <a:r>
              <a:rPr lang="en" sz="800"/>
              <a:t>2013/2014. The Institute for Restorative Justice and Restorative Dialoggue, The University of Texas at Austin. Baker, M. (2009). </a:t>
            </a:r>
            <a:r>
              <a:rPr lang="en" sz="800" i="1"/>
              <a:t>DPS Restorative Justice Project: Year three. </a:t>
            </a:r>
            <a:r>
              <a:rPr lang="en" sz="800"/>
              <a:t>Denver, CO: Denver Public Schools. Encarnacao, J. (Sept., 3, 2013) approach. Sharp Drop in Suspensions as Boston Schools Try Restorative. Boston </a:t>
            </a:r>
            <a:endParaRPr sz="800"/>
          </a:p>
          <a:p>
            <a:pPr marL="0" marR="0" lvl="0" indent="0" algn="l" rtl="0">
              <a:lnSpc>
                <a:spcPct val="138000"/>
              </a:lnSpc>
              <a:spcBef>
                <a:spcPts val="100"/>
              </a:spcBef>
              <a:spcAft>
                <a:spcPts val="0"/>
              </a:spcAft>
              <a:buNone/>
            </a:pPr>
            <a:r>
              <a:rPr lang="en" sz="800"/>
              <a:t>Herald. Retrieved on June 8, 2015 from: </a:t>
            </a:r>
            <a:r>
              <a:rPr lang="en" sz="800" i="1"/>
              <a:t>http://csgjusticecenter.org/youth/media-clips/sharp-drop-in-suspensions-as- boston-schools-try-restorative-approach/ </a:t>
            </a:r>
            <a:r>
              <a:rPr lang="en" sz="800"/>
              <a:t>Gregory A., Clawson, K., Davis, A., &amp; Gerewitz, J. (2014). The promise of restorative practices to transform </a:t>
            </a:r>
            <a:endParaRPr sz="800"/>
          </a:p>
          <a:p>
            <a:pPr marL="0" marR="0" lvl="0" indent="0" algn="l" rtl="0">
              <a:lnSpc>
                <a:spcPct val="138000"/>
              </a:lnSpc>
              <a:spcBef>
                <a:spcPts val="200"/>
              </a:spcBef>
              <a:spcAft>
                <a:spcPts val="0"/>
              </a:spcAft>
              <a:buNone/>
            </a:pPr>
            <a:r>
              <a:rPr lang="en" sz="800"/>
              <a:t>teacher-student relationships and achieve equity in school discipline. </a:t>
            </a:r>
            <a:r>
              <a:rPr lang="en" sz="800" i="1"/>
              <a:t>Journal of Educational and Psychological Consultation. </a:t>
            </a:r>
            <a:r>
              <a:rPr lang="en" sz="800"/>
              <a:t>Jain, S., Bassey, H. ,Brown, M. and Kalra, P. (2014) Restorative Justice in Oakland Schools: Implementation and </a:t>
            </a:r>
            <a:endParaRPr sz="800"/>
          </a:p>
          <a:p>
            <a:pPr marL="0" marR="0" lvl="0" indent="0" algn="l" rtl="0">
              <a:lnSpc>
                <a:spcPct val="138000"/>
              </a:lnSpc>
              <a:spcBef>
                <a:spcPts val="100"/>
              </a:spcBef>
              <a:spcAft>
                <a:spcPts val="0"/>
              </a:spcAft>
              <a:buNone/>
            </a:pPr>
            <a:r>
              <a:rPr lang="en" sz="800"/>
              <a:t>Impacts. Retrieved on June 8, 2015 from: </a:t>
            </a:r>
            <a:r>
              <a:rPr lang="en" sz="800" i="1">
                <a:solidFill>
                  <a:srgbClr val="0000FF"/>
                </a:solidFill>
              </a:rPr>
              <a:t>http://www.ousd.k12.ca.us/cms/lib07/CA01001176/Centricity/Domain/134/OUSD- RJ%20Report%20revised%20Final.pdf </a:t>
            </a:r>
            <a:r>
              <a:rPr lang="en" sz="800"/>
              <a:t>Kidde, J., &amp; Alfred, R. (2011). Restorative Justice: A working guide for our schools. Alameda County Health Care </a:t>
            </a:r>
            <a:endParaRPr sz="800"/>
          </a:p>
          <a:p>
            <a:pPr marL="0" marR="0" lvl="0" indent="914400" algn="l" rtl="0">
              <a:lnSpc>
                <a:spcPct val="138000"/>
              </a:lnSpc>
              <a:spcBef>
                <a:spcPts val="100"/>
              </a:spcBef>
              <a:spcAft>
                <a:spcPts val="0"/>
              </a:spcAft>
              <a:buNone/>
            </a:pPr>
            <a:r>
              <a:rPr lang="en" sz="800"/>
              <a:t>Services. Lewis, S. (2009) Improving School Climate: Findings from Schools Implementing Restorative Practices. Retrieved </a:t>
            </a:r>
            <a:endParaRPr sz="800"/>
          </a:p>
          <a:p>
            <a:pPr marL="0" marR="0" lvl="0" indent="0" algn="ctr" rtl="0">
              <a:lnSpc>
                <a:spcPct val="138000"/>
              </a:lnSpc>
              <a:spcBef>
                <a:spcPts val="100"/>
              </a:spcBef>
              <a:spcAft>
                <a:spcPts val="0"/>
              </a:spcAft>
              <a:buNone/>
            </a:pPr>
            <a:r>
              <a:rPr lang="en" sz="800"/>
              <a:t>on October 31, 2014 from: </a:t>
            </a:r>
            <a:r>
              <a:rPr lang="en" sz="800" i="1"/>
              <a:t>http://www.iirp.edu/pdf/IIRP-Improving-School-Climate.pdf </a:t>
            </a:r>
            <a:r>
              <a:rPr lang="en" sz="800"/>
              <a:t>McMorris, B.J., Beckman, K.J., Shea, G., Baumgartner, J., &amp; Eggert, R.C. (2013). Applying Restorative Justice </a:t>
            </a:r>
            <a:endParaRPr sz="800"/>
          </a:p>
          <a:p>
            <a:pPr marL="0" marR="0" lvl="0" indent="0" algn="l" rtl="0">
              <a:lnSpc>
                <a:spcPct val="138000"/>
              </a:lnSpc>
              <a:spcBef>
                <a:spcPts val="100"/>
              </a:spcBef>
              <a:spcAft>
                <a:spcPts val="0"/>
              </a:spcAft>
              <a:buNone/>
            </a:pPr>
            <a:r>
              <a:rPr lang="en" sz="800"/>
              <a:t>Practices to Minneapolis Public Schools Students Recommended for Possible Expulsion: A Pilot Program Evaluation of the Family and Youth Restorative Conference Program. School of Nursing and the Healthy Youth Development. Prevention Research Center, Department of Pediatrics, University of Minnesota, Minneapolis, MN. Minnesota Department of Education. (2003). Restorative School Grant Executive Summary. Minnesota: Minnesota </a:t>
            </a:r>
            <a:endParaRPr sz="800"/>
          </a:p>
          <a:p>
            <a:pPr marL="0" marR="0" lvl="0" indent="914400" algn="l" rtl="0">
              <a:lnSpc>
                <a:spcPct val="138000"/>
              </a:lnSpc>
              <a:spcBef>
                <a:spcPts val="200"/>
              </a:spcBef>
              <a:spcAft>
                <a:spcPts val="0"/>
              </a:spcAft>
              <a:buNone/>
            </a:pPr>
            <a:r>
              <a:rPr lang="en" sz="800"/>
              <a:t>Department of Education. Minnesota Department of Education. (2011). Restorative Measures In Schools Survey, 2011 Executive Summary. </a:t>
            </a:r>
            <a:endParaRPr sz="800"/>
          </a:p>
          <a:p>
            <a:pPr marL="0" marR="0" lvl="0" indent="914400" algn="l" rtl="0">
              <a:lnSpc>
                <a:spcPct val="138000"/>
              </a:lnSpc>
              <a:spcBef>
                <a:spcPts val="100"/>
              </a:spcBef>
              <a:spcAft>
                <a:spcPts val="0"/>
              </a:spcAft>
              <a:buNone/>
            </a:pPr>
            <a:r>
              <a:rPr lang="en" sz="800"/>
              <a:t>Minnesota: Minnesota Department of Education. Oakland Unified School District (2015a) OUSD Aeries Scorecard Data File. Oakland, CA: Oakland Unified School </a:t>
            </a:r>
            <a:endParaRPr sz="800"/>
          </a:p>
          <a:p>
            <a:pPr marL="0" marR="0" lvl="0" indent="914400" algn="l" rtl="0">
              <a:lnSpc>
                <a:spcPct val="138000"/>
              </a:lnSpc>
              <a:spcBef>
                <a:spcPts val="200"/>
              </a:spcBef>
              <a:spcAft>
                <a:spcPts val="0"/>
              </a:spcAft>
              <a:buNone/>
            </a:pPr>
            <a:r>
              <a:rPr lang="en" sz="800"/>
              <a:t>District. Retrieved on February 2, 2016 from: </a:t>
            </a:r>
            <a:r>
              <a:rPr lang="en" sz="800" i="1">
                <a:solidFill>
                  <a:srgbClr val="0000FF"/>
                </a:solidFill>
              </a:rPr>
              <a:t>http://www.ousd.org/Page/12332 </a:t>
            </a:r>
            <a:r>
              <a:rPr lang="en" sz="800"/>
              <a:t>Oakland Unified School District (2015b) OUSD Aeries Data 2011 – 2014 Scoreboard Data File. Oakland, CA: </a:t>
            </a:r>
            <a:endParaRPr sz="800"/>
          </a:p>
          <a:p>
            <a:pPr marL="0" marR="0" lvl="0" indent="914400" algn="l" rtl="0">
              <a:lnSpc>
                <a:spcPct val="138000"/>
              </a:lnSpc>
              <a:spcBef>
                <a:spcPts val="100"/>
              </a:spcBef>
              <a:spcAft>
                <a:spcPts val="0"/>
              </a:spcAft>
              <a:buNone/>
            </a:pPr>
            <a:r>
              <a:rPr lang="en" sz="800"/>
              <a:t>Oakland Unified School District. Retrieved on February 2, 2016 from: </a:t>
            </a:r>
            <a:r>
              <a:rPr lang="en" sz="800" i="1">
                <a:solidFill>
                  <a:srgbClr val="0000FF"/>
                </a:solidFill>
              </a:rPr>
              <a:t>http://www.ousd.org/Page/12331 </a:t>
            </a:r>
            <a:r>
              <a:rPr lang="en" sz="800"/>
              <a:t>Schiff, M. (2013) Dignity, Disparity and Desistance: Effective Restorative Justice Strategies to Plug the “School-to- Prison-Pipeline” In Center for Civil Rights Remedies National Conference. Closing the School to Research Gap: Research to Remedies Conference. Washington, DC. Sumner, M., Silverman, C., and Frampton, M. (2011) School-based Restorative Justice as an Alternative to Zero- </a:t>
            </a:r>
            <a:endParaRPr sz="800"/>
          </a:p>
          <a:p>
            <a:pPr marL="0" marR="0" lvl="0" indent="0" algn="l" rtl="0">
              <a:lnSpc>
                <a:spcPct val="138000"/>
              </a:lnSpc>
              <a:spcBef>
                <a:spcPts val="100"/>
              </a:spcBef>
              <a:spcAft>
                <a:spcPts val="0"/>
              </a:spcAft>
              <a:buNone/>
            </a:pPr>
            <a:r>
              <a:rPr lang="en" sz="800"/>
              <a:t>tolerance Policies: Lessons from West Oakland. Thelton E. Henderson Center for Social Justice, University of California, Berkeley, School of Law. </a:t>
            </a:r>
            <a:endParaRPr sz="800"/>
          </a:p>
          <a:p>
            <a:pPr marL="0" marR="584200" lvl="0" indent="0" algn="l" rtl="0">
              <a:lnSpc>
                <a:spcPct val="138000"/>
              </a:lnSpc>
              <a:spcBef>
                <a:spcPts val="4700"/>
              </a:spcBef>
              <a:spcAft>
                <a:spcPts val="0"/>
              </a:spcAft>
              <a:buNone/>
            </a:pPr>
            <a:r>
              <a:rPr lang="en" sz="800"/>
              <a:t>Compiled on March 1, 2016 by Jon Kidde, Green Omega, L3C, PO Box 23, Vergennes, VT 05491 </a:t>
            </a:r>
            <a:r>
              <a:rPr lang="en" sz="800">
                <a:solidFill>
                  <a:srgbClr val="0000FF"/>
                </a:solidFill>
              </a:rPr>
              <a:t>JonKidde@GreenOmegaL3C.org </a:t>
            </a:r>
            <a:endParaRPr sz="800">
              <a:solidFill>
                <a:srgbClr val="0000FF"/>
              </a:solidFill>
            </a:endParaRPr>
          </a:p>
          <a:p>
            <a:pPr marL="0" lvl="0" indent="0" algn="l" rtl="0">
              <a:lnSpc>
                <a:spcPct val="115000"/>
              </a:lnSpc>
              <a:spcBef>
                <a:spcPts val="0"/>
              </a:spcBef>
              <a:spcAft>
                <a:spcPts val="0"/>
              </a:spcAft>
              <a:buNone/>
            </a:pPr>
            <a:endParaRPr sz="11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5"/>
          <p:cNvSpPr txBox="1"/>
          <p:nvPr/>
        </p:nvSpPr>
        <p:spPr>
          <a:xfrm>
            <a:off x="415250" y="349200"/>
            <a:ext cx="8371200" cy="131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i="1"/>
              <a:t>What are restorative practices? </a:t>
            </a:r>
            <a:endParaRPr sz="3600" b="1" i="1"/>
          </a:p>
        </p:txBody>
      </p:sp>
      <p:sp>
        <p:nvSpPr>
          <p:cNvPr id="142" name="Google Shape;142;p15"/>
          <p:cNvSpPr txBox="1"/>
          <p:nvPr/>
        </p:nvSpPr>
        <p:spPr>
          <a:xfrm>
            <a:off x="3605175" y="1147425"/>
            <a:ext cx="4539300" cy="34635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Montserrat"/>
              <a:buChar char="❖"/>
            </a:pPr>
            <a:r>
              <a:rPr lang="en" sz="1800">
                <a:latin typeface="Montserrat"/>
                <a:ea typeface="Montserrat"/>
                <a:cs typeface="Montserrat"/>
                <a:sym typeface="Montserrat"/>
              </a:rPr>
              <a:t>Proactively developing community and relationships</a:t>
            </a:r>
            <a:endParaRPr sz="1800">
              <a:latin typeface="Montserrat"/>
              <a:ea typeface="Montserrat"/>
              <a:cs typeface="Montserrat"/>
              <a:sym typeface="Montserrat"/>
            </a:endParaRPr>
          </a:p>
          <a:p>
            <a:pPr marL="457200" lvl="0" indent="-342900" algn="l" rtl="0">
              <a:spcBef>
                <a:spcPts val="0"/>
              </a:spcBef>
              <a:spcAft>
                <a:spcPts val="0"/>
              </a:spcAft>
              <a:buSzPts val="1800"/>
              <a:buFont typeface="Montserrat"/>
              <a:buChar char="❖"/>
            </a:pPr>
            <a:r>
              <a:rPr lang="en" sz="1800">
                <a:latin typeface="Montserrat"/>
                <a:ea typeface="Montserrat"/>
                <a:cs typeface="Montserrat"/>
                <a:sym typeface="Montserrat"/>
              </a:rPr>
              <a:t>Repairing the harm in the community </a:t>
            </a:r>
            <a:endParaRPr sz="1800">
              <a:latin typeface="Montserrat"/>
              <a:ea typeface="Montserrat"/>
              <a:cs typeface="Montserrat"/>
              <a:sym typeface="Montserrat"/>
            </a:endParaRPr>
          </a:p>
          <a:p>
            <a:pPr marL="457200" lvl="0" indent="-342900" algn="l" rtl="0">
              <a:spcBef>
                <a:spcPts val="0"/>
              </a:spcBef>
              <a:spcAft>
                <a:spcPts val="0"/>
              </a:spcAft>
              <a:buSzPts val="1800"/>
              <a:buFont typeface="Montserrat"/>
              <a:buChar char="❖"/>
            </a:pPr>
            <a:r>
              <a:rPr lang="en" sz="1800">
                <a:latin typeface="Montserrat"/>
                <a:ea typeface="Montserrat"/>
                <a:cs typeface="Montserrat"/>
                <a:sym typeface="Montserrat"/>
              </a:rPr>
              <a:t>Based off “Restorative Justice” - system of indigenous people to repair harm </a:t>
            </a:r>
            <a:endParaRPr sz="1800">
              <a:latin typeface="Montserrat"/>
              <a:ea typeface="Montserrat"/>
              <a:cs typeface="Montserrat"/>
              <a:sym typeface="Montserrat"/>
            </a:endParaRPr>
          </a:p>
        </p:txBody>
      </p:sp>
      <p:pic>
        <p:nvPicPr>
          <p:cNvPr id="143" name="Google Shape;143;p15" descr="Image result for restorative justice"/>
          <p:cNvPicPr preferRelativeResize="0"/>
          <p:nvPr/>
        </p:nvPicPr>
        <p:blipFill>
          <a:blip r:embed="rId3">
            <a:alphaModFix/>
          </a:blip>
          <a:stretch>
            <a:fillRect/>
          </a:stretch>
        </p:blipFill>
        <p:spPr>
          <a:xfrm>
            <a:off x="234500" y="2421500"/>
            <a:ext cx="3181800" cy="2373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10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16"/>
          <p:cNvPicPr preferRelativeResize="0"/>
          <p:nvPr/>
        </p:nvPicPr>
        <p:blipFill>
          <a:blip r:embed="rId3">
            <a:alphaModFix/>
          </a:blip>
          <a:stretch>
            <a:fillRect/>
          </a:stretch>
        </p:blipFill>
        <p:spPr>
          <a:xfrm>
            <a:off x="4571825" y="756775"/>
            <a:ext cx="4214600" cy="3850150"/>
          </a:xfrm>
          <a:prstGeom prst="rect">
            <a:avLst/>
          </a:prstGeom>
          <a:noFill/>
          <a:ln>
            <a:noFill/>
          </a:ln>
        </p:spPr>
      </p:pic>
      <p:sp>
        <p:nvSpPr>
          <p:cNvPr id="149" name="Google Shape;149;p16"/>
          <p:cNvSpPr txBox="1"/>
          <p:nvPr/>
        </p:nvSpPr>
        <p:spPr>
          <a:xfrm>
            <a:off x="585125" y="698375"/>
            <a:ext cx="3986700" cy="4114800"/>
          </a:xfrm>
          <a:prstGeom prst="rect">
            <a:avLst/>
          </a:prstGeom>
          <a:noFill/>
          <a:ln>
            <a:noFill/>
          </a:ln>
        </p:spPr>
        <p:txBody>
          <a:bodyPr spcFirstLastPara="1" wrap="square" lIns="91425" tIns="91425" rIns="91425" bIns="91425" anchor="ctr" anchorCtr="0">
            <a:noAutofit/>
          </a:bodyPr>
          <a:lstStyle/>
          <a:p>
            <a:pPr marL="0" lvl="0" indent="0" algn="l" rtl="0">
              <a:lnSpc>
                <a:spcPct val="161538"/>
              </a:lnSpc>
              <a:spcBef>
                <a:spcPts val="0"/>
              </a:spcBef>
              <a:spcAft>
                <a:spcPts val="0"/>
              </a:spcAft>
              <a:buNone/>
            </a:pPr>
            <a:r>
              <a:rPr lang="en" sz="1500" b="1">
                <a:solidFill>
                  <a:srgbClr val="0192C6"/>
                </a:solidFill>
                <a:latin typeface="Georgia"/>
                <a:ea typeface="Georgia"/>
                <a:cs typeface="Georgia"/>
                <a:sym typeface="Georgia"/>
              </a:rPr>
              <a:t>Restorative practices help us reach the “difficult students” and lead to real, lasting change within a school culture. </a:t>
            </a:r>
            <a:endParaRPr sz="1500" b="1">
              <a:solidFill>
                <a:srgbClr val="0192C6"/>
              </a:solidFill>
              <a:latin typeface="Georgia"/>
              <a:ea typeface="Georgia"/>
              <a:cs typeface="Georgia"/>
              <a:sym typeface="Georgia"/>
            </a:endParaRPr>
          </a:p>
          <a:p>
            <a:pPr marL="0" lvl="0" indent="0" algn="l" rtl="0">
              <a:lnSpc>
                <a:spcPct val="161538"/>
              </a:lnSpc>
              <a:spcBef>
                <a:spcPts val="1700"/>
              </a:spcBef>
              <a:spcAft>
                <a:spcPts val="0"/>
              </a:spcAft>
              <a:buNone/>
            </a:pPr>
            <a:endParaRPr sz="1500" b="1">
              <a:solidFill>
                <a:srgbClr val="0192C6"/>
              </a:solidFill>
              <a:latin typeface="Georgia"/>
              <a:ea typeface="Georgia"/>
              <a:cs typeface="Georgia"/>
              <a:sym typeface="Georgia"/>
            </a:endParaRPr>
          </a:p>
          <a:p>
            <a:pPr marL="0" lvl="0" indent="0" algn="l" rtl="0">
              <a:lnSpc>
                <a:spcPct val="161538"/>
              </a:lnSpc>
              <a:spcBef>
                <a:spcPts val="1700"/>
              </a:spcBef>
              <a:spcAft>
                <a:spcPts val="1700"/>
              </a:spcAft>
              <a:buNone/>
            </a:pPr>
            <a:r>
              <a:rPr lang="en" sz="1500" b="1">
                <a:solidFill>
                  <a:srgbClr val="0192C6"/>
                </a:solidFill>
                <a:latin typeface="Georgia"/>
                <a:ea typeface="Georgia"/>
                <a:cs typeface="Georgia"/>
                <a:sym typeface="Georgia"/>
              </a:rPr>
              <a:t>“The Ultimate classroom management tool” </a:t>
            </a:r>
            <a:endParaRPr sz="1500" b="1">
              <a:solidFill>
                <a:srgbClr val="0192C6"/>
              </a:solidFill>
              <a:latin typeface="Georgia"/>
              <a:ea typeface="Georgia"/>
              <a:cs typeface="Georgia"/>
              <a:sym typeface="Georgia"/>
            </a:endParaRPr>
          </a:p>
        </p:txBody>
      </p:sp>
      <p:sp>
        <p:nvSpPr>
          <p:cNvPr id="150" name="Google Shape;150;p16"/>
          <p:cNvSpPr txBox="1"/>
          <p:nvPr/>
        </p:nvSpPr>
        <p:spPr>
          <a:xfrm>
            <a:off x="692650" y="756775"/>
            <a:ext cx="2693700" cy="109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4800" b="1"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10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graphicFrame>
        <p:nvGraphicFramePr>
          <p:cNvPr id="155" name="Google Shape;155;p17"/>
          <p:cNvGraphicFramePr/>
          <p:nvPr/>
        </p:nvGraphicFramePr>
        <p:xfrm>
          <a:off x="1043400" y="460375"/>
          <a:ext cx="3000000" cy="3000000"/>
        </p:xfrm>
        <a:graphic>
          <a:graphicData uri="http://schemas.openxmlformats.org/drawingml/2006/table">
            <a:tbl>
              <a:tblPr>
                <a:noFill/>
                <a:tableStyleId>{278B2CA2-85F4-4770-BFC6-EFE94A3D8239}</a:tableStyleId>
              </a:tblPr>
              <a:tblGrid>
                <a:gridCol w="2962275">
                  <a:extLst>
                    <a:ext uri="{9D8B030D-6E8A-4147-A177-3AD203B41FA5}">
                      <a16:colId xmlns:a16="http://schemas.microsoft.com/office/drawing/2014/main" val="20000"/>
                    </a:ext>
                  </a:extLst>
                </a:gridCol>
                <a:gridCol w="2962275">
                  <a:extLst>
                    <a:ext uri="{9D8B030D-6E8A-4147-A177-3AD203B41FA5}">
                      <a16:colId xmlns:a16="http://schemas.microsoft.com/office/drawing/2014/main" val="20001"/>
                    </a:ext>
                  </a:extLst>
                </a:gridCol>
              </a:tblGrid>
              <a:tr h="333375">
                <a:tc>
                  <a:txBody>
                    <a:bodyPr/>
                    <a:lstStyle/>
                    <a:p>
                      <a:pPr marL="0" lvl="0" indent="0" algn="l" rtl="0">
                        <a:lnSpc>
                          <a:spcPct val="120000"/>
                        </a:lnSpc>
                        <a:spcBef>
                          <a:spcPts val="0"/>
                        </a:spcBef>
                        <a:spcAft>
                          <a:spcPts val="0"/>
                        </a:spcAft>
                        <a:buNone/>
                      </a:pPr>
                      <a:r>
                        <a:rPr lang="en" sz="1300" b="1" i="1">
                          <a:latin typeface="Times New Roman"/>
                          <a:ea typeface="Times New Roman"/>
                          <a:cs typeface="Times New Roman"/>
                          <a:sym typeface="Times New Roman"/>
                        </a:rPr>
                        <a:t>Traditional School Approach </a:t>
                      </a:r>
                      <a:endParaRPr sz="1300" b="1" i="1">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20000"/>
                        </a:lnSpc>
                        <a:spcBef>
                          <a:spcPts val="0"/>
                        </a:spcBef>
                        <a:spcAft>
                          <a:spcPts val="0"/>
                        </a:spcAft>
                        <a:buNone/>
                      </a:pPr>
                      <a:r>
                        <a:rPr lang="en" sz="1300" b="1" i="1">
                          <a:latin typeface="Times New Roman"/>
                          <a:ea typeface="Times New Roman"/>
                          <a:cs typeface="Times New Roman"/>
                          <a:sym typeface="Times New Roman"/>
                        </a:rPr>
                        <a:t>Restorative Approach </a:t>
                      </a:r>
                      <a:endParaRPr sz="1300" b="1" i="1">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33375">
                <a:tc>
                  <a:txBody>
                    <a:bodyPr/>
                    <a:lstStyle/>
                    <a:p>
                      <a:pPr marL="0" lvl="0" indent="0" algn="l" rtl="0">
                        <a:lnSpc>
                          <a:spcPct val="120000"/>
                        </a:lnSpc>
                        <a:spcBef>
                          <a:spcPts val="0"/>
                        </a:spcBef>
                        <a:spcAft>
                          <a:spcPts val="0"/>
                        </a:spcAft>
                        <a:buNone/>
                      </a:pPr>
                      <a:r>
                        <a:rPr lang="en" sz="1300">
                          <a:latin typeface="Times New Roman"/>
                          <a:ea typeface="Times New Roman"/>
                          <a:cs typeface="Times New Roman"/>
                          <a:sym typeface="Times New Roman"/>
                        </a:rPr>
                        <a:t>Schools and rules are violated</a:t>
                      </a:r>
                      <a:endParaRPr sz="1300">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20000"/>
                        </a:lnSpc>
                        <a:spcBef>
                          <a:spcPts val="0"/>
                        </a:spcBef>
                        <a:spcAft>
                          <a:spcPts val="0"/>
                        </a:spcAft>
                        <a:buNone/>
                      </a:pPr>
                      <a:r>
                        <a:rPr lang="en" sz="1300">
                          <a:latin typeface="Times New Roman"/>
                          <a:ea typeface="Times New Roman"/>
                          <a:cs typeface="Times New Roman"/>
                          <a:sym typeface="Times New Roman"/>
                        </a:rPr>
                        <a:t>People and relationships are violated</a:t>
                      </a:r>
                      <a:endParaRPr sz="1300">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33375">
                <a:tc>
                  <a:txBody>
                    <a:bodyPr/>
                    <a:lstStyle/>
                    <a:p>
                      <a:pPr marL="0" lvl="0" indent="0" algn="l" rtl="0">
                        <a:lnSpc>
                          <a:spcPct val="120000"/>
                        </a:lnSpc>
                        <a:spcBef>
                          <a:spcPts val="0"/>
                        </a:spcBef>
                        <a:spcAft>
                          <a:spcPts val="0"/>
                        </a:spcAft>
                        <a:buNone/>
                      </a:pPr>
                      <a:r>
                        <a:rPr lang="en" sz="1300">
                          <a:latin typeface="Times New Roman"/>
                          <a:ea typeface="Times New Roman"/>
                          <a:cs typeface="Times New Roman"/>
                          <a:sym typeface="Times New Roman"/>
                        </a:rPr>
                        <a:t>Justice Focuses on establishing guilt</a:t>
                      </a:r>
                      <a:endParaRPr sz="1300">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20000"/>
                        </a:lnSpc>
                        <a:spcBef>
                          <a:spcPts val="0"/>
                        </a:spcBef>
                        <a:spcAft>
                          <a:spcPts val="0"/>
                        </a:spcAft>
                        <a:buNone/>
                      </a:pPr>
                      <a:r>
                        <a:rPr lang="en" sz="1300">
                          <a:latin typeface="Times New Roman"/>
                          <a:ea typeface="Times New Roman"/>
                          <a:cs typeface="Times New Roman"/>
                          <a:sym typeface="Times New Roman"/>
                        </a:rPr>
                        <a:t>Justice identifies needs and obligations </a:t>
                      </a:r>
                      <a:endParaRPr sz="1300">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733425">
                <a:tc>
                  <a:txBody>
                    <a:bodyPr/>
                    <a:lstStyle/>
                    <a:p>
                      <a:pPr marL="0" lvl="0" indent="0" algn="l" rtl="0">
                        <a:lnSpc>
                          <a:spcPct val="120000"/>
                        </a:lnSpc>
                        <a:spcBef>
                          <a:spcPts val="0"/>
                        </a:spcBef>
                        <a:spcAft>
                          <a:spcPts val="0"/>
                        </a:spcAft>
                        <a:buNone/>
                      </a:pPr>
                      <a:r>
                        <a:rPr lang="en" sz="1300">
                          <a:latin typeface="Times New Roman"/>
                          <a:ea typeface="Times New Roman"/>
                          <a:cs typeface="Times New Roman"/>
                          <a:sym typeface="Times New Roman"/>
                        </a:rPr>
                        <a:t>Accountability is defined as punishment</a:t>
                      </a:r>
                      <a:endParaRPr sz="1300">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20000"/>
                        </a:lnSpc>
                        <a:spcBef>
                          <a:spcPts val="0"/>
                        </a:spcBef>
                        <a:spcAft>
                          <a:spcPts val="0"/>
                        </a:spcAft>
                        <a:buNone/>
                      </a:pPr>
                      <a:r>
                        <a:rPr lang="en" sz="1300">
                          <a:latin typeface="Times New Roman"/>
                          <a:ea typeface="Times New Roman"/>
                          <a:cs typeface="Times New Roman"/>
                          <a:sym typeface="Times New Roman"/>
                        </a:rPr>
                        <a:t>Accountability is defined as understanding the effects of the offense and repairing any harm </a:t>
                      </a:r>
                      <a:endParaRPr sz="1300">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33400">
                <a:tc>
                  <a:txBody>
                    <a:bodyPr/>
                    <a:lstStyle/>
                    <a:p>
                      <a:pPr marL="0" lvl="0" indent="0" algn="l" rtl="0">
                        <a:lnSpc>
                          <a:spcPct val="120000"/>
                        </a:lnSpc>
                        <a:spcBef>
                          <a:spcPts val="0"/>
                        </a:spcBef>
                        <a:spcAft>
                          <a:spcPts val="0"/>
                        </a:spcAft>
                        <a:buNone/>
                      </a:pPr>
                      <a:r>
                        <a:rPr lang="en" sz="1300">
                          <a:latin typeface="Times New Roman"/>
                          <a:ea typeface="Times New Roman"/>
                          <a:cs typeface="Times New Roman"/>
                          <a:sym typeface="Times New Roman"/>
                        </a:rPr>
                        <a:t>Justice is directed at the offender, the victim is ignored</a:t>
                      </a:r>
                      <a:endParaRPr sz="1300">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20000"/>
                        </a:lnSpc>
                        <a:spcBef>
                          <a:spcPts val="0"/>
                        </a:spcBef>
                        <a:spcAft>
                          <a:spcPts val="0"/>
                        </a:spcAft>
                        <a:buNone/>
                      </a:pPr>
                      <a:r>
                        <a:rPr lang="en" sz="1300">
                          <a:latin typeface="Times New Roman"/>
                          <a:ea typeface="Times New Roman"/>
                          <a:cs typeface="Times New Roman"/>
                          <a:sym typeface="Times New Roman"/>
                        </a:rPr>
                        <a:t>The offender, victim, and school all have direct roles in the justice process</a:t>
                      </a:r>
                      <a:endParaRPr sz="1300">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933450">
                <a:tc>
                  <a:txBody>
                    <a:bodyPr/>
                    <a:lstStyle/>
                    <a:p>
                      <a:pPr marL="0" lvl="0" indent="0" algn="l" rtl="0">
                        <a:lnSpc>
                          <a:spcPct val="120000"/>
                        </a:lnSpc>
                        <a:spcBef>
                          <a:spcPts val="0"/>
                        </a:spcBef>
                        <a:spcAft>
                          <a:spcPts val="0"/>
                        </a:spcAft>
                        <a:buNone/>
                      </a:pPr>
                      <a:r>
                        <a:rPr lang="en" sz="1300">
                          <a:latin typeface="Times New Roman"/>
                          <a:ea typeface="Times New Roman"/>
                          <a:cs typeface="Times New Roman"/>
                          <a:sym typeface="Times New Roman"/>
                        </a:rPr>
                        <a:t>Rules and intent outweigh the outcome </a:t>
                      </a:r>
                      <a:endParaRPr sz="1300">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20000"/>
                        </a:lnSpc>
                        <a:spcBef>
                          <a:spcPts val="0"/>
                        </a:spcBef>
                        <a:spcAft>
                          <a:spcPts val="0"/>
                        </a:spcAft>
                        <a:buNone/>
                      </a:pPr>
                      <a:r>
                        <a:rPr lang="en" sz="1300">
                          <a:latin typeface="Times New Roman"/>
                          <a:ea typeface="Times New Roman"/>
                          <a:cs typeface="Times New Roman"/>
                          <a:sym typeface="Times New Roman"/>
                        </a:rPr>
                        <a:t>Offenders are held responsible for their behavior, repairing any harm they’ve caused and working toward a positive outcome </a:t>
                      </a:r>
                      <a:endParaRPr sz="1300">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33400">
                <a:tc>
                  <a:txBody>
                    <a:bodyPr/>
                    <a:lstStyle/>
                    <a:p>
                      <a:pPr marL="0" lvl="0" indent="0" algn="l" rtl="0">
                        <a:lnSpc>
                          <a:spcPct val="120000"/>
                        </a:lnSpc>
                        <a:spcBef>
                          <a:spcPts val="0"/>
                        </a:spcBef>
                        <a:spcAft>
                          <a:spcPts val="0"/>
                        </a:spcAft>
                        <a:buNone/>
                      </a:pPr>
                      <a:r>
                        <a:rPr lang="en" sz="1300">
                          <a:latin typeface="Times New Roman"/>
                          <a:ea typeface="Times New Roman"/>
                          <a:cs typeface="Times New Roman"/>
                          <a:sym typeface="Times New Roman"/>
                        </a:rPr>
                        <a:t>No opportunity is offered for the offender to express remorse or make amends</a:t>
                      </a:r>
                      <a:endParaRPr sz="1300">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20000"/>
                        </a:lnSpc>
                        <a:spcBef>
                          <a:spcPts val="0"/>
                        </a:spcBef>
                        <a:spcAft>
                          <a:spcPts val="0"/>
                        </a:spcAft>
                        <a:buNone/>
                      </a:pPr>
                      <a:r>
                        <a:rPr lang="en" sz="1300">
                          <a:latin typeface="Times New Roman"/>
                          <a:ea typeface="Times New Roman"/>
                          <a:cs typeface="Times New Roman"/>
                          <a:sym typeface="Times New Roman"/>
                        </a:rPr>
                        <a:t>Opportunities are offered for offenders to express remorse and make amends </a:t>
                      </a:r>
                      <a:endParaRPr sz="1300">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18"/>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62" name="Google Shape;162;p18"/>
          <p:cNvPicPr preferRelativeResize="0"/>
          <p:nvPr/>
        </p:nvPicPr>
        <p:blipFill>
          <a:blip r:embed="rId3">
            <a:alphaModFix/>
          </a:blip>
          <a:stretch>
            <a:fillRect/>
          </a:stretch>
        </p:blipFill>
        <p:spPr>
          <a:xfrm>
            <a:off x="169875" y="67450"/>
            <a:ext cx="9144000" cy="5143500"/>
          </a:xfrm>
          <a:prstGeom prst="rect">
            <a:avLst/>
          </a:prstGeom>
          <a:noFill/>
          <a:ln>
            <a:noFill/>
          </a:ln>
        </p:spPr>
      </p:pic>
      <p:sp>
        <p:nvSpPr>
          <p:cNvPr id="163" name="Google Shape;163;p18"/>
          <p:cNvSpPr txBox="1"/>
          <p:nvPr/>
        </p:nvSpPr>
        <p:spPr>
          <a:xfrm>
            <a:off x="322275" y="21985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“School To Prison Pipeline” </a:t>
            </a:r>
            <a:endParaRPr/>
          </a:p>
        </p:txBody>
      </p:sp>
      <p:sp>
        <p:nvSpPr>
          <p:cNvPr id="169" name="Google Shape;169;p19"/>
          <p:cNvSpPr txBox="1">
            <a:spLocks noGrp="1"/>
          </p:cNvSpPr>
          <p:nvPr>
            <p:ph type="body" idx="1"/>
          </p:nvPr>
        </p:nvSpPr>
        <p:spPr>
          <a:xfrm>
            <a:off x="678375" y="1575250"/>
            <a:ext cx="7646400" cy="2863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100">
                <a:solidFill>
                  <a:schemeClr val="accent2"/>
                </a:solidFill>
                <a:latin typeface="Press Start 2P"/>
                <a:ea typeface="Press Start 2P"/>
                <a:cs typeface="Press Start 2P"/>
                <a:sym typeface="Press Start 2P"/>
              </a:rPr>
              <a:t> 49 million students enrolled in public schools, in 2011-2012,</a:t>
            </a:r>
            <a:endParaRPr sz="1100">
              <a:solidFill>
                <a:schemeClr val="accent2"/>
              </a:solidFill>
              <a:latin typeface="Press Start 2P"/>
              <a:ea typeface="Press Start 2P"/>
              <a:cs typeface="Press Start 2P"/>
              <a:sym typeface="Press Start 2P"/>
            </a:endParaRPr>
          </a:p>
          <a:p>
            <a:pPr marL="0" lvl="0" indent="457200" algn="l" rtl="0">
              <a:lnSpc>
                <a:spcPct val="100000"/>
              </a:lnSpc>
              <a:spcBef>
                <a:spcPts val="0"/>
              </a:spcBef>
              <a:spcAft>
                <a:spcPts val="0"/>
              </a:spcAft>
              <a:buNone/>
            </a:pPr>
            <a:r>
              <a:rPr lang="en" sz="1100">
                <a:solidFill>
                  <a:schemeClr val="accent2"/>
                </a:solidFill>
                <a:latin typeface="Press Start 2P"/>
                <a:ea typeface="Press Start 2P"/>
                <a:cs typeface="Press Start 2P"/>
                <a:sym typeface="Press Start 2P"/>
              </a:rPr>
              <a:t> 3.5 million were suspended in school</a:t>
            </a:r>
            <a:endParaRPr sz="1100">
              <a:solidFill>
                <a:schemeClr val="accent2"/>
              </a:solidFill>
              <a:latin typeface="Press Start 2P"/>
              <a:ea typeface="Press Start 2P"/>
              <a:cs typeface="Press Start 2P"/>
              <a:sym typeface="Press Start 2P"/>
            </a:endParaRPr>
          </a:p>
          <a:p>
            <a:pPr marL="0" lvl="0" indent="457200" algn="l" rtl="0">
              <a:lnSpc>
                <a:spcPct val="100000"/>
              </a:lnSpc>
              <a:spcBef>
                <a:spcPts val="0"/>
              </a:spcBef>
              <a:spcAft>
                <a:spcPts val="0"/>
              </a:spcAft>
              <a:buNone/>
            </a:pPr>
            <a:r>
              <a:rPr lang="en" sz="1100">
                <a:solidFill>
                  <a:schemeClr val="accent2"/>
                </a:solidFill>
                <a:latin typeface="Press Start 2P"/>
                <a:ea typeface="Press Start 2P"/>
                <a:cs typeface="Press Start 2P"/>
                <a:sym typeface="Press Start 2P"/>
              </a:rPr>
              <a:t> 3.45 million out of school</a:t>
            </a:r>
            <a:endParaRPr sz="1100">
              <a:solidFill>
                <a:schemeClr val="accent2"/>
              </a:solidFill>
              <a:latin typeface="Press Start 2P"/>
              <a:ea typeface="Press Start 2P"/>
              <a:cs typeface="Press Start 2P"/>
              <a:sym typeface="Press Start 2P"/>
            </a:endParaRPr>
          </a:p>
          <a:p>
            <a:pPr marL="0" lvl="0" indent="457200" algn="l" rtl="0">
              <a:lnSpc>
                <a:spcPct val="100000"/>
              </a:lnSpc>
              <a:spcBef>
                <a:spcPts val="0"/>
              </a:spcBef>
              <a:spcAft>
                <a:spcPts val="0"/>
              </a:spcAft>
              <a:buNone/>
            </a:pPr>
            <a:r>
              <a:rPr lang="en" sz="1100">
                <a:solidFill>
                  <a:schemeClr val="accent2"/>
                </a:solidFill>
                <a:latin typeface="Press Start 2P"/>
                <a:ea typeface="Press Start 2P"/>
                <a:cs typeface="Press Start 2P"/>
                <a:sym typeface="Press Start 2P"/>
              </a:rPr>
              <a:t>130,000 were expelled</a:t>
            </a:r>
            <a:endParaRPr sz="1100">
              <a:solidFill>
                <a:schemeClr val="accent2"/>
              </a:solidFill>
              <a:latin typeface="Press Start 2P"/>
              <a:ea typeface="Press Start 2P"/>
              <a:cs typeface="Press Start 2P"/>
              <a:sym typeface="Press Start 2P"/>
            </a:endParaRPr>
          </a:p>
          <a:p>
            <a:pPr marL="0" lvl="0" indent="0" algn="l" rtl="0">
              <a:lnSpc>
                <a:spcPct val="100000"/>
              </a:lnSpc>
              <a:spcBef>
                <a:spcPts val="0"/>
              </a:spcBef>
              <a:spcAft>
                <a:spcPts val="0"/>
              </a:spcAft>
              <a:buNone/>
            </a:pPr>
            <a:endParaRPr sz="1100">
              <a:solidFill>
                <a:schemeClr val="accent2"/>
              </a:solidFill>
              <a:latin typeface="Press Start 2P"/>
              <a:ea typeface="Press Start 2P"/>
              <a:cs typeface="Press Start 2P"/>
              <a:sym typeface="Press Start 2P"/>
            </a:endParaRPr>
          </a:p>
          <a:p>
            <a:pPr marL="0" lvl="0" indent="0" algn="l" rtl="0">
              <a:lnSpc>
                <a:spcPct val="100000"/>
              </a:lnSpc>
              <a:spcBef>
                <a:spcPts val="0"/>
              </a:spcBef>
              <a:spcAft>
                <a:spcPts val="0"/>
              </a:spcAft>
              <a:buNone/>
            </a:pPr>
            <a:r>
              <a:rPr lang="en" sz="1100">
                <a:solidFill>
                  <a:schemeClr val="accent2"/>
                </a:solidFill>
                <a:latin typeface="Press Start 2P"/>
                <a:ea typeface="Press Start 2P"/>
                <a:cs typeface="Press Start 2P"/>
                <a:sym typeface="Press Start 2P"/>
              </a:rPr>
              <a:t> Students of color are  suspended and expelled 3xs as often as their caucasian peers. </a:t>
            </a:r>
            <a:endParaRPr sz="1100">
              <a:solidFill>
                <a:schemeClr val="accent2"/>
              </a:solidFill>
              <a:latin typeface="Press Start 2P"/>
              <a:ea typeface="Press Start 2P"/>
              <a:cs typeface="Press Start 2P"/>
              <a:sym typeface="Press Start 2P"/>
            </a:endParaRPr>
          </a:p>
          <a:p>
            <a:pPr marL="0" lvl="0" indent="0" algn="l" rtl="0">
              <a:lnSpc>
                <a:spcPct val="100000"/>
              </a:lnSpc>
              <a:spcBef>
                <a:spcPts val="0"/>
              </a:spcBef>
              <a:spcAft>
                <a:spcPts val="0"/>
              </a:spcAft>
              <a:buNone/>
            </a:pPr>
            <a:endParaRPr sz="1100">
              <a:solidFill>
                <a:schemeClr val="accent2"/>
              </a:solidFill>
              <a:latin typeface="Press Start 2P"/>
              <a:ea typeface="Press Start 2P"/>
              <a:cs typeface="Press Start 2P"/>
              <a:sym typeface="Press Start 2P"/>
            </a:endParaRPr>
          </a:p>
          <a:p>
            <a:pPr marL="0" lvl="0" indent="0" algn="l" rtl="0">
              <a:lnSpc>
                <a:spcPct val="100000"/>
              </a:lnSpc>
              <a:spcBef>
                <a:spcPts val="0"/>
              </a:spcBef>
              <a:spcAft>
                <a:spcPts val="0"/>
              </a:spcAft>
              <a:buNone/>
            </a:pPr>
            <a:r>
              <a:rPr lang="en" sz="1100">
                <a:solidFill>
                  <a:schemeClr val="accent2"/>
                </a:solidFill>
                <a:latin typeface="Press Start 2P"/>
                <a:ea typeface="Press Start 2P"/>
                <a:cs typeface="Press Start 2P"/>
                <a:sym typeface="Press Start 2P"/>
              </a:rPr>
              <a:t>Students with disabilities are suspended twice as often as their non-disabled peers. </a:t>
            </a:r>
            <a:endParaRPr sz="1100">
              <a:solidFill>
                <a:schemeClr val="accent2"/>
              </a:solidFill>
              <a:latin typeface="Press Start 2P"/>
              <a:ea typeface="Press Start 2P"/>
              <a:cs typeface="Press Start 2P"/>
              <a:sym typeface="Press Start 2P"/>
            </a:endParaRPr>
          </a:p>
          <a:p>
            <a:pPr marL="0" lvl="0" indent="0" algn="l" rtl="0">
              <a:lnSpc>
                <a:spcPct val="100000"/>
              </a:lnSpc>
              <a:spcBef>
                <a:spcPts val="0"/>
              </a:spcBef>
              <a:spcAft>
                <a:spcPts val="0"/>
              </a:spcAft>
              <a:buNone/>
            </a:pPr>
            <a:endParaRPr sz="1100">
              <a:solidFill>
                <a:schemeClr val="accent2"/>
              </a:solidFill>
              <a:latin typeface="Press Start 2P"/>
              <a:ea typeface="Press Start 2P"/>
              <a:cs typeface="Press Start 2P"/>
              <a:sym typeface="Press Start 2P"/>
            </a:endParaRPr>
          </a:p>
          <a:p>
            <a:pPr marL="0" lvl="0" indent="0" algn="l" rtl="0">
              <a:lnSpc>
                <a:spcPct val="100000"/>
              </a:lnSpc>
              <a:spcBef>
                <a:spcPts val="0"/>
              </a:spcBef>
              <a:spcAft>
                <a:spcPts val="0"/>
              </a:spcAft>
              <a:buNone/>
            </a:pPr>
            <a:r>
              <a:rPr lang="en" sz="1100">
                <a:solidFill>
                  <a:schemeClr val="accent2"/>
                </a:solidFill>
                <a:latin typeface="Press Start 2P"/>
                <a:ea typeface="Press Start 2P"/>
                <a:cs typeface="Press Start 2P"/>
                <a:sym typeface="Press Start 2P"/>
              </a:rPr>
              <a:t>When a student is removed from the education setting, they are at risk of entering the juvenile justice system or even prison (often referred to as the school to prison pipeline) </a:t>
            </a:r>
            <a:endParaRPr sz="1100">
              <a:solidFill>
                <a:schemeClr val="accent2"/>
              </a:solidFill>
              <a:latin typeface="Press Start 2P"/>
              <a:ea typeface="Press Start 2P"/>
              <a:cs typeface="Press Start 2P"/>
              <a:sym typeface="Press Start 2P"/>
            </a:endParaRPr>
          </a:p>
          <a:p>
            <a:pPr marL="0" lvl="0" indent="0" algn="l" rtl="0">
              <a:spcBef>
                <a:spcPts val="0"/>
              </a:spcBef>
              <a:spcAft>
                <a:spcPts val="16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69"/>
                                        </p:tgtEl>
                                        <p:attrNameLst>
                                          <p:attrName>style.visibility</p:attrName>
                                        </p:attrNameLst>
                                      </p:cBhvr>
                                      <p:to>
                                        <p:strVal val="visible"/>
                                      </p:to>
                                    </p:set>
                                    <p:anim calcmode="lin" valueType="num">
                                      <p:cBhvr additive="base">
                                        <p:cTn id="7" dur="1000"/>
                                        <p:tgtEl>
                                          <p:spTgt spid="169"/>
                                        </p:tgtEl>
                                        <p:attrNameLst>
                                          <p:attrName>ppt_w</p:attrName>
                                        </p:attrNameLst>
                                      </p:cBhvr>
                                      <p:tavLst>
                                        <p:tav tm="0">
                                          <p:val>
                                            <p:strVal val="0"/>
                                          </p:val>
                                        </p:tav>
                                        <p:tav tm="100000">
                                          <p:val>
                                            <p:strVal val="#ppt_w"/>
                                          </p:val>
                                        </p:tav>
                                      </p:tavLst>
                                    </p:anim>
                                    <p:anim calcmode="lin" valueType="num">
                                      <p:cBhvr additive="base">
                                        <p:cTn id="8" dur="1000"/>
                                        <p:tgtEl>
                                          <p:spTgt spid="16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20"/>
          <p:cNvPicPr preferRelativeResize="0"/>
          <p:nvPr/>
        </p:nvPicPr>
        <p:blipFill>
          <a:blip r:embed="rId3">
            <a:alphaModFix/>
          </a:blip>
          <a:stretch>
            <a:fillRect/>
          </a:stretch>
        </p:blipFill>
        <p:spPr>
          <a:xfrm>
            <a:off x="1984050" y="490963"/>
            <a:ext cx="5548750" cy="4161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1"/>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key take away is school is a community.  </a:t>
            </a:r>
            <a:endParaRPr/>
          </a:p>
        </p:txBody>
      </p:sp>
      <p:sp>
        <p:nvSpPr>
          <p:cNvPr id="180" name="Google Shape;180;p21"/>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81" name="Google Shape;181;p21" descr="Image result for Schools are a community restorative justice"/>
          <p:cNvPicPr preferRelativeResize="0"/>
          <p:nvPr/>
        </p:nvPicPr>
        <p:blipFill>
          <a:blip r:embed="rId3">
            <a:alphaModFix/>
          </a:blip>
          <a:stretch>
            <a:fillRect/>
          </a:stretch>
        </p:blipFill>
        <p:spPr>
          <a:xfrm>
            <a:off x="2515477" y="2099425"/>
            <a:ext cx="3503174" cy="2339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anim calcmode="lin" valueType="num">
                                      <p:cBhvr additive="base">
                                        <p:cTn id="7" dur="1000"/>
                                        <p:tgtEl>
                                          <p:spTgt spid="1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3274</Words>
  <Application>Microsoft Office PowerPoint</Application>
  <PresentationFormat>On-screen Show (16:9)</PresentationFormat>
  <Paragraphs>180</Paragraphs>
  <Slides>28</Slides>
  <Notes>28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Calibri</vt:lpstr>
      <vt:lpstr>Arial</vt:lpstr>
      <vt:lpstr>Montserrat</vt:lpstr>
      <vt:lpstr>Press Start 2P</vt:lpstr>
      <vt:lpstr>Georgia</vt:lpstr>
      <vt:lpstr>Times New Roman</vt:lpstr>
      <vt:lpstr>Oswald</vt:lpstr>
      <vt:lpstr>Lobster</vt:lpstr>
      <vt:lpstr>Nunito</vt:lpstr>
      <vt:lpstr>Caveat</vt:lpstr>
      <vt:lpstr>Shift</vt:lpstr>
      <vt:lpstr>Restorative Practices in the Classroom: A practical guide to facilitating community circles and harm circles </vt:lpstr>
      <vt:lpstr>PowerPoint Presentation</vt:lpstr>
      <vt:lpstr>PowerPoint Presentation</vt:lpstr>
      <vt:lpstr>PowerPoint Presentation</vt:lpstr>
      <vt:lpstr>PowerPoint Presentation</vt:lpstr>
      <vt:lpstr>PowerPoint Presentation</vt:lpstr>
      <vt:lpstr>The “School To Prison Pipeline” </vt:lpstr>
      <vt:lpstr>PowerPoint Presentation</vt:lpstr>
      <vt:lpstr>The key take away is school is a community.  </vt:lpstr>
      <vt:lpstr>Restorative Practices Video  </vt:lpstr>
      <vt:lpstr>Restorative Mindsets (Think Growth Mindsets) </vt:lpstr>
      <vt:lpstr>Restorative Language</vt:lpstr>
      <vt:lpstr>PowerPoint Presentation</vt:lpstr>
      <vt:lpstr>Community/Connection circles </vt:lpstr>
      <vt:lpstr>Examples of Community Circle Norms </vt:lpstr>
      <vt:lpstr>Set-Up </vt:lpstr>
      <vt:lpstr>Overcoming Pushback </vt:lpstr>
      <vt:lpstr>Harm/Conflict Circles </vt:lpstr>
      <vt:lpstr>Harm/Repair Circles </vt:lpstr>
      <vt:lpstr>Step 1: Delve into the behavior </vt:lpstr>
      <vt:lpstr>Step 2: Identify the stakeholders </vt:lpstr>
      <vt:lpstr>Step 3: Repair the harm </vt:lpstr>
      <vt:lpstr>Step 4: Reintegrate</vt:lpstr>
      <vt:lpstr>Overcoming Pushback </vt:lpstr>
      <vt:lpstr>I’ll let the data speak for itself…. </vt:lpstr>
      <vt:lpstr>• Two Minneapolis Public Schools significantly reduced behavioral referrals and suspensions using circle in the classroom and circle to repair harm in the office, by 45% to 63% (Minnesota DOE, 2003, 2011)  • When Family Group Conferences were used as a restorative intervention strategy for responding to serious behavioral incidents (recommendations for expulsion or administrative transfer) in Minneapolis Public Schools, 97% of parents said they would recommend the program to a friend and high levels of satisfaction were reported by both students and parents/guardians (McMorris et. al., 2013).  • At Cole Middle School in Oakland, CA suspensions declined dramatically by 87% and expulsions declined to zero during the implementation of whole school restorative justice (Sumner et. al, 2010).  • In Palm Beach County, FL, two schools saw 130-300 day reductions in suspension days (Schiff, 2012).  • In San Antonio, TX, Ed White Middle School implemented RJ in 2012; In-school suspensions for conduct violations dropped by 65% - 47% in 2013/14. Out of school suspensions dropped 57% - 35% (Armour, 2014).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Restorative Practices in the Classroom: A practical guide to facilitating community circles and harm circles</dc:title>
  <dc:creator>johjessi</dc:creator>
  <cp:lastModifiedBy>Maria Garcia</cp:lastModifiedBy>
  <cp:revision>2</cp:revision>
  <dcterms:modified xsi:type="dcterms:W3CDTF">2020-02-06T01:05:44Z</dcterms:modified>
</cp:coreProperties>
</file>