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59" r:id="rId4"/>
    <p:sldId id="258" r:id="rId5"/>
    <p:sldId id="260" r:id="rId6"/>
    <p:sldId id="270" r:id="rId7"/>
    <p:sldId id="272" r:id="rId8"/>
    <p:sldId id="263" r:id="rId9"/>
    <p:sldId id="262" r:id="rId10"/>
    <p:sldId id="264" r:id="rId11"/>
    <p:sldId id="265" r:id="rId12"/>
    <p:sldId id="266" r:id="rId13"/>
    <p:sldId id="274" r:id="rId14"/>
    <p:sldId id="273" r:id="rId15"/>
    <p:sldId id="267" r:id="rId16"/>
    <p:sldId id="269" r:id="rId17"/>
    <p:sldId id="26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99B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56" autoAdjust="0"/>
    <p:restoredTop sz="94660"/>
  </p:normalViewPr>
  <p:slideViewPr>
    <p:cSldViewPr snapToGrid="0">
      <p:cViewPr varScale="1">
        <p:scale>
          <a:sx n="82" d="100"/>
          <a:sy n="82" d="100"/>
        </p:scale>
        <p:origin x="-968" y="-10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C8AF52-0F18-4BFF-B85B-4AD31FFC8155}"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US"/>
        </a:p>
      </dgm:t>
    </dgm:pt>
    <dgm:pt modelId="{81E1B9C0-EC5D-4F05-BCEC-3E93310AA499}">
      <dgm:prSet phldrT="[Text]" custT="1"/>
      <dgm:spPr>
        <a:ln>
          <a:solidFill>
            <a:schemeClr val="tx1"/>
          </a:solidFill>
        </a:ln>
      </dgm:spPr>
      <dgm:t>
        <a:bodyPr/>
        <a:lstStyle/>
        <a:p>
          <a:r>
            <a:rPr lang="en-US" sz="1800" dirty="0" smtClean="0"/>
            <a:t>ELL teacher</a:t>
          </a:r>
          <a:endParaRPr lang="en-US" sz="1800" dirty="0"/>
        </a:p>
      </dgm:t>
    </dgm:pt>
    <dgm:pt modelId="{4F23E728-BF7F-4483-B4AD-730880216CB1}" type="parTrans" cxnId="{3F4103E8-D039-4557-B4C5-58AD5A690E01}">
      <dgm:prSet/>
      <dgm:spPr/>
      <dgm:t>
        <a:bodyPr/>
        <a:lstStyle/>
        <a:p>
          <a:endParaRPr lang="en-US"/>
        </a:p>
      </dgm:t>
    </dgm:pt>
    <dgm:pt modelId="{42FDFD5A-FBBC-496E-86F8-586A2569D69F}" type="sibTrans" cxnId="{3F4103E8-D039-4557-B4C5-58AD5A690E01}">
      <dgm:prSet/>
      <dgm:spPr/>
      <dgm:t>
        <a:bodyPr/>
        <a:lstStyle/>
        <a:p>
          <a:endParaRPr lang="en-US"/>
        </a:p>
      </dgm:t>
    </dgm:pt>
    <dgm:pt modelId="{1DBE8FFF-8073-4401-89CE-B831E8D847BC}">
      <dgm:prSet phldrT="[Text]" custT="1"/>
      <dgm:spPr>
        <a:ln>
          <a:solidFill>
            <a:schemeClr val="tx1"/>
          </a:solidFill>
        </a:ln>
      </dgm:spPr>
      <dgm:t>
        <a:bodyPr/>
        <a:lstStyle/>
        <a:p>
          <a:pPr algn="ctr"/>
          <a:r>
            <a:rPr lang="en-US" sz="1800" dirty="0" smtClean="0"/>
            <a:t>Administrator</a:t>
          </a:r>
          <a:endParaRPr lang="en-US" sz="1800" dirty="0"/>
        </a:p>
      </dgm:t>
    </dgm:pt>
    <dgm:pt modelId="{E5865270-0680-4C6F-A85D-9506271B2049}" type="parTrans" cxnId="{58EDA6B5-9A28-4642-91C1-A6AFC212DC4B}">
      <dgm:prSet/>
      <dgm:spPr/>
      <dgm:t>
        <a:bodyPr/>
        <a:lstStyle/>
        <a:p>
          <a:endParaRPr lang="en-US"/>
        </a:p>
      </dgm:t>
    </dgm:pt>
    <dgm:pt modelId="{6A43A2CC-8894-482E-91E4-80BDE27AB91D}" type="sibTrans" cxnId="{58EDA6B5-9A28-4642-91C1-A6AFC212DC4B}">
      <dgm:prSet/>
      <dgm:spPr/>
      <dgm:t>
        <a:bodyPr/>
        <a:lstStyle/>
        <a:p>
          <a:endParaRPr lang="en-US"/>
        </a:p>
      </dgm:t>
    </dgm:pt>
    <dgm:pt modelId="{E2FDD03F-C491-42CF-AE82-E9E48BF3FEA6}">
      <dgm:prSet phldrT="[Text]" custT="1"/>
      <dgm:spPr>
        <a:ln>
          <a:solidFill>
            <a:schemeClr val="tx1"/>
          </a:solidFill>
        </a:ln>
      </dgm:spPr>
      <dgm:t>
        <a:bodyPr/>
        <a:lstStyle/>
        <a:p>
          <a:r>
            <a:rPr lang="en-US" sz="1800" dirty="0" smtClean="0"/>
            <a:t>Content Teacher</a:t>
          </a:r>
          <a:endParaRPr lang="en-US" sz="1800" dirty="0"/>
        </a:p>
      </dgm:t>
    </dgm:pt>
    <dgm:pt modelId="{8FDDCABC-572E-4935-9AA7-F5474E9D81D5}" type="parTrans" cxnId="{C9FAAC7E-D864-4BD4-AA83-FCA874734A4E}">
      <dgm:prSet/>
      <dgm:spPr/>
      <dgm:t>
        <a:bodyPr/>
        <a:lstStyle/>
        <a:p>
          <a:endParaRPr lang="en-US"/>
        </a:p>
      </dgm:t>
    </dgm:pt>
    <dgm:pt modelId="{85506990-E8E2-4FE3-AF2F-1AB5ADFB40AC}" type="sibTrans" cxnId="{C9FAAC7E-D864-4BD4-AA83-FCA874734A4E}">
      <dgm:prSet/>
      <dgm:spPr/>
      <dgm:t>
        <a:bodyPr/>
        <a:lstStyle/>
        <a:p>
          <a:endParaRPr lang="en-US"/>
        </a:p>
      </dgm:t>
    </dgm:pt>
    <dgm:pt modelId="{8E6A6296-AD32-4F9E-9D52-00F7F38FA2E6}">
      <dgm:prSet custT="1"/>
      <dgm:spPr>
        <a:ln>
          <a:solidFill>
            <a:schemeClr val="tx1"/>
          </a:solidFill>
        </a:ln>
      </dgm:spPr>
      <dgm:t>
        <a:bodyPr/>
        <a:lstStyle/>
        <a:p>
          <a:r>
            <a:rPr lang="en-US" sz="1800" dirty="0" smtClean="0"/>
            <a:t>Student</a:t>
          </a:r>
          <a:endParaRPr lang="en-US" sz="1800" dirty="0"/>
        </a:p>
      </dgm:t>
    </dgm:pt>
    <dgm:pt modelId="{C52E5383-299F-47D8-8E8E-E9663C15A857}" type="parTrans" cxnId="{E2CF2C8E-661B-49D1-821A-5DBAABD89811}">
      <dgm:prSet/>
      <dgm:spPr/>
      <dgm:t>
        <a:bodyPr/>
        <a:lstStyle/>
        <a:p>
          <a:endParaRPr lang="en-US"/>
        </a:p>
      </dgm:t>
    </dgm:pt>
    <dgm:pt modelId="{0BA4CA71-BB6F-436E-8EFD-3CDF336A1D54}" type="sibTrans" cxnId="{E2CF2C8E-661B-49D1-821A-5DBAABD89811}">
      <dgm:prSet/>
      <dgm:spPr/>
      <dgm:t>
        <a:bodyPr/>
        <a:lstStyle/>
        <a:p>
          <a:endParaRPr lang="en-US"/>
        </a:p>
      </dgm:t>
    </dgm:pt>
    <dgm:pt modelId="{0D5D29FE-57EE-496B-A3AE-2664819A0373}" type="pres">
      <dgm:prSet presAssocID="{1AC8AF52-0F18-4BFF-B85B-4AD31FFC8155}" presName="compositeShape" presStyleCnt="0">
        <dgm:presLayoutVars>
          <dgm:chMax val="7"/>
          <dgm:dir/>
          <dgm:resizeHandles val="exact"/>
        </dgm:presLayoutVars>
      </dgm:prSet>
      <dgm:spPr/>
      <dgm:t>
        <a:bodyPr/>
        <a:lstStyle/>
        <a:p>
          <a:endParaRPr lang="en-US"/>
        </a:p>
      </dgm:t>
    </dgm:pt>
    <dgm:pt modelId="{DD512383-F08C-4CF3-B89E-0F9026822C1C}" type="pres">
      <dgm:prSet presAssocID="{81E1B9C0-EC5D-4F05-BCEC-3E93310AA499}" presName="circ1" presStyleLbl="vennNode1" presStyleIdx="0" presStyleCnt="4" custScaleX="91361" custScaleY="101763" custLinFactNeighborX="42344" custLinFactNeighborY="13881"/>
      <dgm:spPr/>
      <dgm:t>
        <a:bodyPr/>
        <a:lstStyle/>
        <a:p>
          <a:endParaRPr lang="en-US"/>
        </a:p>
      </dgm:t>
    </dgm:pt>
    <dgm:pt modelId="{2614E802-9154-4273-B942-B06F318EBD3D}" type="pres">
      <dgm:prSet presAssocID="{81E1B9C0-EC5D-4F05-BCEC-3E93310AA499}" presName="circ1Tx" presStyleLbl="revTx" presStyleIdx="0" presStyleCnt="0">
        <dgm:presLayoutVars>
          <dgm:chMax val="0"/>
          <dgm:chPref val="0"/>
          <dgm:bulletEnabled val="1"/>
        </dgm:presLayoutVars>
      </dgm:prSet>
      <dgm:spPr/>
      <dgm:t>
        <a:bodyPr/>
        <a:lstStyle/>
        <a:p>
          <a:endParaRPr lang="en-US"/>
        </a:p>
      </dgm:t>
    </dgm:pt>
    <dgm:pt modelId="{79624A1E-72E1-47B8-A3C4-A7C25F79AC5D}" type="pres">
      <dgm:prSet presAssocID="{1DBE8FFF-8073-4401-89CE-B831E8D847BC}" presName="circ2" presStyleLbl="vennNode1" presStyleIdx="1" presStyleCnt="4" custLinFactNeighborX="-3976" custLinFactNeighborY="40433"/>
      <dgm:spPr/>
      <dgm:t>
        <a:bodyPr/>
        <a:lstStyle/>
        <a:p>
          <a:endParaRPr lang="en-US"/>
        </a:p>
      </dgm:t>
    </dgm:pt>
    <dgm:pt modelId="{346EB4D0-45FE-435A-825B-E98E36051DFA}" type="pres">
      <dgm:prSet presAssocID="{1DBE8FFF-8073-4401-89CE-B831E8D847BC}" presName="circ2Tx" presStyleLbl="revTx" presStyleIdx="0" presStyleCnt="0">
        <dgm:presLayoutVars>
          <dgm:chMax val="0"/>
          <dgm:chPref val="0"/>
          <dgm:bulletEnabled val="1"/>
        </dgm:presLayoutVars>
      </dgm:prSet>
      <dgm:spPr/>
      <dgm:t>
        <a:bodyPr/>
        <a:lstStyle/>
        <a:p>
          <a:endParaRPr lang="en-US"/>
        </a:p>
      </dgm:t>
    </dgm:pt>
    <dgm:pt modelId="{BEFE92D8-6895-4163-A022-8C459B212231}" type="pres">
      <dgm:prSet presAssocID="{E2FDD03F-C491-42CF-AE82-E9E48BF3FEA6}" presName="circ3" presStyleLbl="vennNode1" presStyleIdx="2" presStyleCnt="4" custScaleX="95080" custLinFactNeighborX="-27585" custLinFactNeighborY="-8916"/>
      <dgm:spPr/>
      <dgm:t>
        <a:bodyPr/>
        <a:lstStyle/>
        <a:p>
          <a:endParaRPr lang="en-US"/>
        </a:p>
      </dgm:t>
    </dgm:pt>
    <dgm:pt modelId="{D57F912A-88C7-4B15-918E-5165FBB04D51}" type="pres">
      <dgm:prSet presAssocID="{E2FDD03F-C491-42CF-AE82-E9E48BF3FEA6}" presName="circ3Tx" presStyleLbl="revTx" presStyleIdx="0" presStyleCnt="0">
        <dgm:presLayoutVars>
          <dgm:chMax val="0"/>
          <dgm:chPref val="0"/>
          <dgm:bulletEnabled val="1"/>
        </dgm:presLayoutVars>
      </dgm:prSet>
      <dgm:spPr/>
      <dgm:t>
        <a:bodyPr/>
        <a:lstStyle/>
        <a:p>
          <a:endParaRPr lang="en-US"/>
        </a:p>
      </dgm:t>
    </dgm:pt>
    <dgm:pt modelId="{0ACD7BBE-EFFD-406D-B998-26822FE1DF8F}" type="pres">
      <dgm:prSet presAssocID="{8E6A6296-AD32-4F9E-9D52-00F7F38FA2E6}" presName="circ4" presStyleLbl="vennNode1" presStyleIdx="3" presStyleCnt="4" custLinFactNeighborX="16061" custLinFactNeighborY="-32614"/>
      <dgm:spPr/>
      <dgm:t>
        <a:bodyPr/>
        <a:lstStyle/>
        <a:p>
          <a:endParaRPr lang="en-US"/>
        </a:p>
      </dgm:t>
    </dgm:pt>
    <dgm:pt modelId="{0996E14F-D280-461F-9FD6-F7A5FD187B3D}" type="pres">
      <dgm:prSet presAssocID="{8E6A6296-AD32-4F9E-9D52-00F7F38FA2E6}" presName="circ4Tx" presStyleLbl="revTx" presStyleIdx="0" presStyleCnt="0">
        <dgm:presLayoutVars>
          <dgm:chMax val="0"/>
          <dgm:chPref val="0"/>
          <dgm:bulletEnabled val="1"/>
        </dgm:presLayoutVars>
      </dgm:prSet>
      <dgm:spPr/>
      <dgm:t>
        <a:bodyPr/>
        <a:lstStyle/>
        <a:p>
          <a:endParaRPr lang="en-US"/>
        </a:p>
      </dgm:t>
    </dgm:pt>
  </dgm:ptLst>
  <dgm:cxnLst>
    <dgm:cxn modelId="{BFEA17D0-AB49-4C89-BF93-355A97E26D49}" type="presOf" srcId="{E2FDD03F-C491-42CF-AE82-E9E48BF3FEA6}" destId="{BEFE92D8-6895-4163-A022-8C459B212231}" srcOrd="0" destOrd="0" presId="urn:microsoft.com/office/officeart/2005/8/layout/venn1"/>
    <dgm:cxn modelId="{07C79EE3-3594-43D9-AB76-F575F3618AFB}" type="presOf" srcId="{1AC8AF52-0F18-4BFF-B85B-4AD31FFC8155}" destId="{0D5D29FE-57EE-496B-A3AE-2664819A0373}" srcOrd="0" destOrd="0" presId="urn:microsoft.com/office/officeart/2005/8/layout/venn1"/>
    <dgm:cxn modelId="{58EDA6B5-9A28-4642-91C1-A6AFC212DC4B}" srcId="{1AC8AF52-0F18-4BFF-B85B-4AD31FFC8155}" destId="{1DBE8FFF-8073-4401-89CE-B831E8D847BC}" srcOrd="1" destOrd="0" parTransId="{E5865270-0680-4C6F-A85D-9506271B2049}" sibTransId="{6A43A2CC-8894-482E-91E4-80BDE27AB91D}"/>
    <dgm:cxn modelId="{5AF27EE2-48A6-45F4-A3B4-5FF47A8F8692}" type="presOf" srcId="{1DBE8FFF-8073-4401-89CE-B831E8D847BC}" destId="{346EB4D0-45FE-435A-825B-E98E36051DFA}" srcOrd="1" destOrd="0" presId="urn:microsoft.com/office/officeart/2005/8/layout/venn1"/>
    <dgm:cxn modelId="{E2CF2C8E-661B-49D1-821A-5DBAABD89811}" srcId="{1AC8AF52-0F18-4BFF-B85B-4AD31FFC8155}" destId="{8E6A6296-AD32-4F9E-9D52-00F7F38FA2E6}" srcOrd="3" destOrd="0" parTransId="{C52E5383-299F-47D8-8E8E-E9663C15A857}" sibTransId="{0BA4CA71-BB6F-436E-8EFD-3CDF336A1D54}"/>
    <dgm:cxn modelId="{05DD86AF-8385-4B2F-B6C8-26374315FF92}" type="presOf" srcId="{1DBE8FFF-8073-4401-89CE-B831E8D847BC}" destId="{79624A1E-72E1-47B8-A3C4-A7C25F79AC5D}" srcOrd="0" destOrd="0" presId="urn:microsoft.com/office/officeart/2005/8/layout/venn1"/>
    <dgm:cxn modelId="{D8BEDFE7-50AF-4FFB-B2F1-F17B8707E57B}" type="presOf" srcId="{81E1B9C0-EC5D-4F05-BCEC-3E93310AA499}" destId="{DD512383-F08C-4CF3-B89E-0F9026822C1C}" srcOrd="0" destOrd="0" presId="urn:microsoft.com/office/officeart/2005/8/layout/venn1"/>
    <dgm:cxn modelId="{3F4103E8-D039-4557-B4C5-58AD5A690E01}" srcId="{1AC8AF52-0F18-4BFF-B85B-4AD31FFC8155}" destId="{81E1B9C0-EC5D-4F05-BCEC-3E93310AA499}" srcOrd="0" destOrd="0" parTransId="{4F23E728-BF7F-4483-B4AD-730880216CB1}" sibTransId="{42FDFD5A-FBBC-496E-86F8-586A2569D69F}"/>
    <dgm:cxn modelId="{D2482B83-721E-4022-9A71-620BB746D7E7}" type="presOf" srcId="{81E1B9C0-EC5D-4F05-BCEC-3E93310AA499}" destId="{2614E802-9154-4273-B942-B06F318EBD3D}" srcOrd="1" destOrd="0" presId="urn:microsoft.com/office/officeart/2005/8/layout/venn1"/>
    <dgm:cxn modelId="{4D28B170-A8D8-4E4E-B794-C3CB8F8405B2}" type="presOf" srcId="{8E6A6296-AD32-4F9E-9D52-00F7F38FA2E6}" destId="{0996E14F-D280-461F-9FD6-F7A5FD187B3D}" srcOrd="1" destOrd="0" presId="urn:microsoft.com/office/officeart/2005/8/layout/venn1"/>
    <dgm:cxn modelId="{C9FAAC7E-D864-4BD4-AA83-FCA874734A4E}" srcId="{1AC8AF52-0F18-4BFF-B85B-4AD31FFC8155}" destId="{E2FDD03F-C491-42CF-AE82-E9E48BF3FEA6}" srcOrd="2" destOrd="0" parTransId="{8FDDCABC-572E-4935-9AA7-F5474E9D81D5}" sibTransId="{85506990-E8E2-4FE3-AF2F-1AB5ADFB40AC}"/>
    <dgm:cxn modelId="{8C21F913-768F-49BE-A14B-0ABEA04C73F8}" type="presOf" srcId="{E2FDD03F-C491-42CF-AE82-E9E48BF3FEA6}" destId="{D57F912A-88C7-4B15-918E-5165FBB04D51}" srcOrd="1" destOrd="0" presId="urn:microsoft.com/office/officeart/2005/8/layout/venn1"/>
    <dgm:cxn modelId="{F9ACE149-1E2B-4CB3-94A4-702E8DCD8D47}" type="presOf" srcId="{8E6A6296-AD32-4F9E-9D52-00F7F38FA2E6}" destId="{0ACD7BBE-EFFD-406D-B998-26822FE1DF8F}" srcOrd="0" destOrd="0" presId="urn:microsoft.com/office/officeart/2005/8/layout/venn1"/>
    <dgm:cxn modelId="{5565176F-2842-42A8-AAAE-D39D24C5FB48}" type="presParOf" srcId="{0D5D29FE-57EE-496B-A3AE-2664819A0373}" destId="{DD512383-F08C-4CF3-B89E-0F9026822C1C}" srcOrd="0" destOrd="0" presId="urn:microsoft.com/office/officeart/2005/8/layout/venn1"/>
    <dgm:cxn modelId="{F7054B1F-2184-4A09-9BDA-999D11DFFC00}" type="presParOf" srcId="{0D5D29FE-57EE-496B-A3AE-2664819A0373}" destId="{2614E802-9154-4273-B942-B06F318EBD3D}" srcOrd="1" destOrd="0" presId="urn:microsoft.com/office/officeart/2005/8/layout/venn1"/>
    <dgm:cxn modelId="{A69AD06B-E21C-428C-8859-39D1F397544D}" type="presParOf" srcId="{0D5D29FE-57EE-496B-A3AE-2664819A0373}" destId="{79624A1E-72E1-47B8-A3C4-A7C25F79AC5D}" srcOrd="2" destOrd="0" presId="urn:microsoft.com/office/officeart/2005/8/layout/venn1"/>
    <dgm:cxn modelId="{C47885D7-8471-4164-9EE6-88A2718AFE86}" type="presParOf" srcId="{0D5D29FE-57EE-496B-A3AE-2664819A0373}" destId="{346EB4D0-45FE-435A-825B-E98E36051DFA}" srcOrd="3" destOrd="0" presId="urn:microsoft.com/office/officeart/2005/8/layout/venn1"/>
    <dgm:cxn modelId="{28A9E9F2-AE3B-4089-82B7-E9F024AC7228}" type="presParOf" srcId="{0D5D29FE-57EE-496B-A3AE-2664819A0373}" destId="{BEFE92D8-6895-4163-A022-8C459B212231}" srcOrd="4" destOrd="0" presId="urn:microsoft.com/office/officeart/2005/8/layout/venn1"/>
    <dgm:cxn modelId="{47682954-4C63-4387-8C1A-6526A5BC4D92}" type="presParOf" srcId="{0D5D29FE-57EE-496B-A3AE-2664819A0373}" destId="{D57F912A-88C7-4B15-918E-5165FBB04D51}" srcOrd="5" destOrd="0" presId="urn:microsoft.com/office/officeart/2005/8/layout/venn1"/>
    <dgm:cxn modelId="{BD789619-0892-4CA5-92CD-7D91E19F8037}" type="presParOf" srcId="{0D5D29FE-57EE-496B-A3AE-2664819A0373}" destId="{0ACD7BBE-EFFD-406D-B998-26822FE1DF8F}" srcOrd="6" destOrd="0" presId="urn:microsoft.com/office/officeart/2005/8/layout/venn1"/>
    <dgm:cxn modelId="{A8031DB8-2237-48A7-A77A-32B644B1A18C}" type="presParOf" srcId="{0D5D29FE-57EE-496B-A3AE-2664819A0373}" destId="{0996E14F-D280-461F-9FD6-F7A5FD187B3D}" srcOrd="7"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512383-F08C-4CF3-B89E-0F9026822C1C}">
      <dsp:nvSpPr>
        <dsp:cNvPr id="0" name=""/>
        <dsp:cNvSpPr/>
      </dsp:nvSpPr>
      <dsp:spPr>
        <a:xfrm>
          <a:off x="2527667" y="294359"/>
          <a:ext cx="1750463" cy="1949764"/>
        </a:xfrm>
        <a:prstGeom prst="ellipse">
          <a:avLst/>
        </a:prstGeom>
        <a:solidFill>
          <a:schemeClr val="accent1">
            <a:alpha val="50000"/>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US" sz="1800" kern="1200" dirty="0" smtClean="0"/>
            <a:t>ELL teacher</a:t>
          </a:r>
          <a:endParaRPr lang="en-US" sz="1800" kern="1200" dirty="0"/>
        </a:p>
      </dsp:txBody>
      <dsp:txXfrm>
        <a:off x="2729643" y="556827"/>
        <a:ext cx="1346510" cy="618675"/>
      </dsp:txXfrm>
    </dsp:sp>
    <dsp:sp modelId="{79624A1E-72E1-47B8-A3C4-A7C25F79AC5D}">
      <dsp:nvSpPr>
        <dsp:cNvPr id="0" name=""/>
        <dsp:cNvSpPr/>
      </dsp:nvSpPr>
      <dsp:spPr>
        <a:xfrm>
          <a:off x="2404876" y="1667436"/>
          <a:ext cx="1915985" cy="1915985"/>
        </a:xfrm>
        <a:prstGeom prst="ellipse">
          <a:avLst/>
        </a:prstGeom>
        <a:solidFill>
          <a:schemeClr val="accent1">
            <a:alpha val="50000"/>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US" sz="1800" kern="1200" dirty="0" smtClean="0"/>
            <a:t>Administrator</a:t>
          </a:r>
          <a:endParaRPr lang="en-US" sz="1800" kern="1200" dirty="0"/>
        </a:p>
      </dsp:txBody>
      <dsp:txXfrm>
        <a:off x="3436561" y="1888511"/>
        <a:ext cx="736917" cy="1473835"/>
      </dsp:txXfrm>
    </dsp:sp>
    <dsp:sp modelId="{BEFE92D8-6895-4163-A022-8C459B212231}">
      <dsp:nvSpPr>
        <dsp:cNvPr id="0" name=""/>
        <dsp:cNvSpPr/>
      </dsp:nvSpPr>
      <dsp:spPr>
        <a:xfrm>
          <a:off x="1152209" y="1569371"/>
          <a:ext cx="1821719" cy="1915985"/>
        </a:xfrm>
        <a:prstGeom prst="ellipse">
          <a:avLst/>
        </a:prstGeom>
        <a:solidFill>
          <a:schemeClr val="accent1">
            <a:alpha val="50000"/>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US" sz="1800" kern="1200" dirty="0" smtClean="0"/>
            <a:t>Content Teacher</a:t>
          </a:r>
          <a:endParaRPr lang="en-US" sz="1800" kern="1200" dirty="0"/>
        </a:p>
      </dsp:txBody>
      <dsp:txXfrm>
        <a:off x="1362408" y="2619479"/>
        <a:ext cx="1401322" cy="607957"/>
      </dsp:txXfrm>
    </dsp:sp>
    <dsp:sp modelId="{0ACD7BBE-EFFD-406D-B998-26822FE1DF8F}">
      <dsp:nvSpPr>
        <dsp:cNvPr id="0" name=""/>
        <dsp:cNvSpPr/>
      </dsp:nvSpPr>
      <dsp:spPr>
        <a:xfrm>
          <a:off x="1093872" y="267866"/>
          <a:ext cx="1915985" cy="1915985"/>
        </a:xfrm>
        <a:prstGeom prst="ellipse">
          <a:avLst/>
        </a:prstGeom>
        <a:solidFill>
          <a:schemeClr val="accent1">
            <a:alpha val="50000"/>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US" sz="1800" kern="1200" dirty="0" smtClean="0"/>
            <a:t>Student</a:t>
          </a:r>
          <a:endParaRPr lang="en-US" sz="1800" kern="1200" dirty="0"/>
        </a:p>
      </dsp:txBody>
      <dsp:txXfrm>
        <a:off x="1241255" y="488941"/>
        <a:ext cx="736917" cy="1473835"/>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50062B-5F6D-40B9-A90A-C92EF7232180}" type="datetimeFigureOut">
              <a:rPr lang="en-US" smtClean="0"/>
              <a:t>1/23/18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0DDDF3-8807-4C05-BD40-C15EB8BAE374}" type="slidenum">
              <a:rPr lang="en-US" smtClean="0"/>
              <a:t>‹#›</a:t>
            </a:fld>
            <a:endParaRPr lang="en-US"/>
          </a:p>
        </p:txBody>
      </p:sp>
    </p:spTree>
    <p:extLst>
      <p:ext uri="{BB962C8B-B14F-4D97-AF65-F5344CB8AC3E}">
        <p14:creationId xmlns:p14="http://schemas.microsoft.com/office/powerpoint/2010/main" val="3224596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Share out (write themes</a:t>
            </a:r>
            <a:r>
              <a:rPr lang="en-US" baseline="0" dirty="0" smtClean="0"/>
              <a:t> of crises:  schedules, tests, understanding. Etc…)</a:t>
            </a:r>
            <a:endParaRPr lang="en-US" dirty="0"/>
          </a:p>
        </p:txBody>
      </p:sp>
      <p:sp>
        <p:nvSpPr>
          <p:cNvPr id="4" name="Slide Number Placeholder 3"/>
          <p:cNvSpPr>
            <a:spLocks noGrp="1"/>
          </p:cNvSpPr>
          <p:nvPr>
            <p:ph type="sldNum" sz="quarter" idx="10"/>
          </p:nvPr>
        </p:nvSpPr>
        <p:spPr/>
        <p:txBody>
          <a:bodyPr/>
          <a:lstStyle/>
          <a:p>
            <a:fld id="{E00DDDF3-8807-4C05-BD40-C15EB8BAE374}" type="slidenum">
              <a:rPr lang="en-US" smtClean="0"/>
              <a:t>2</a:t>
            </a:fld>
            <a:endParaRPr lang="en-US"/>
          </a:p>
        </p:txBody>
      </p:sp>
    </p:spTree>
    <p:extLst>
      <p:ext uri="{BB962C8B-B14F-4D97-AF65-F5344CB8AC3E}">
        <p14:creationId xmlns:p14="http://schemas.microsoft.com/office/powerpoint/2010/main" val="2152294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a:t>
            </a:r>
            <a:r>
              <a:rPr lang="en-US" baseline="0" dirty="0" smtClean="0"/>
              <a:t> educational evolution of teachers as managers of students to teachers as directors and collaborates of student-centered learning.</a:t>
            </a:r>
            <a:endParaRPr lang="en-US" dirty="0"/>
          </a:p>
        </p:txBody>
      </p:sp>
      <p:sp>
        <p:nvSpPr>
          <p:cNvPr id="4" name="Slide Number Placeholder 3"/>
          <p:cNvSpPr>
            <a:spLocks noGrp="1"/>
          </p:cNvSpPr>
          <p:nvPr>
            <p:ph type="sldNum" sz="quarter" idx="10"/>
          </p:nvPr>
        </p:nvSpPr>
        <p:spPr/>
        <p:txBody>
          <a:bodyPr/>
          <a:lstStyle/>
          <a:p>
            <a:fld id="{E00DDDF3-8807-4C05-BD40-C15EB8BAE374}" type="slidenum">
              <a:rPr lang="en-US" smtClean="0"/>
              <a:t>5</a:t>
            </a:fld>
            <a:endParaRPr lang="en-US"/>
          </a:p>
        </p:txBody>
      </p:sp>
    </p:spTree>
    <p:extLst>
      <p:ext uri="{BB962C8B-B14F-4D97-AF65-F5344CB8AC3E}">
        <p14:creationId xmlns:p14="http://schemas.microsoft.com/office/powerpoint/2010/main" val="40692722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Inspired</a:t>
            </a:r>
            <a:r>
              <a:rPr lang="en-US" baseline="0" dirty="0" smtClean="0"/>
              <a:t> by Co-planning Fridays from Kuna and Cherry Creek</a:t>
            </a:r>
            <a:endParaRPr lang="en-US" dirty="0"/>
          </a:p>
        </p:txBody>
      </p:sp>
      <p:sp>
        <p:nvSpPr>
          <p:cNvPr id="4" name="Slide Number Placeholder 3"/>
          <p:cNvSpPr>
            <a:spLocks noGrp="1"/>
          </p:cNvSpPr>
          <p:nvPr>
            <p:ph type="sldNum" sz="quarter" idx="10"/>
          </p:nvPr>
        </p:nvSpPr>
        <p:spPr/>
        <p:txBody>
          <a:bodyPr/>
          <a:lstStyle/>
          <a:p>
            <a:fld id="{E00DDDF3-8807-4C05-BD40-C15EB8BAE374}" type="slidenum">
              <a:rPr lang="en-US" smtClean="0"/>
              <a:t>8</a:t>
            </a:fld>
            <a:endParaRPr lang="en-US"/>
          </a:p>
        </p:txBody>
      </p:sp>
    </p:spTree>
    <p:extLst>
      <p:ext uri="{BB962C8B-B14F-4D97-AF65-F5344CB8AC3E}">
        <p14:creationId xmlns:p14="http://schemas.microsoft.com/office/powerpoint/2010/main" val="33370172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that we avoid telling a teacher what to do.  We want their decisions to be self-directed so they own</a:t>
            </a:r>
            <a:r>
              <a:rPr lang="en-US" baseline="0" dirty="0" smtClean="0"/>
              <a:t> it.</a:t>
            </a:r>
            <a:endParaRPr lang="en-US" dirty="0"/>
          </a:p>
        </p:txBody>
      </p:sp>
      <p:sp>
        <p:nvSpPr>
          <p:cNvPr id="4" name="Slide Number Placeholder 3"/>
          <p:cNvSpPr>
            <a:spLocks noGrp="1"/>
          </p:cNvSpPr>
          <p:nvPr>
            <p:ph type="sldNum" sz="quarter" idx="10"/>
          </p:nvPr>
        </p:nvSpPr>
        <p:spPr/>
        <p:txBody>
          <a:bodyPr/>
          <a:lstStyle/>
          <a:p>
            <a:fld id="{E00DDDF3-8807-4C05-BD40-C15EB8BAE374}" type="slidenum">
              <a:rPr lang="en-US" smtClean="0"/>
              <a:t>10</a:t>
            </a:fld>
            <a:endParaRPr lang="en-US"/>
          </a:p>
        </p:txBody>
      </p:sp>
    </p:spTree>
    <p:extLst>
      <p:ext uri="{BB962C8B-B14F-4D97-AF65-F5344CB8AC3E}">
        <p14:creationId xmlns:p14="http://schemas.microsoft.com/office/powerpoint/2010/main" val="28754054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0DDDF3-8807-4C05-BD40-C15EB8BAE374}" type="slidenum">
              <a:rPr lang="en-US" smtClean="0"/>
              <a:t>15</a:t>
            </a:fld>
            <a:endParaRPr lang="en-US"/>
          </a:p>
        </p:txBody>
      </p:sp>
    </p:spTree>
    <p:extLst>
      <p:ext uri="{BB962C8B-B14F-4D97-AF65-F5344CB8AC3E}">
        <p14:creationId xmlns:p14="http://schemas.microsoft.com/office/powerpoint/2010/main" val="11362333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5C1E2B7-0FA7-4396-A69A-F989EAD472BD}" type="datetimeFigureOut">
              <a:rPr lang="en-US" smtClean="0"/>
              <a:t>1/23/18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605534-56D4-4DCA-B64A-E0433FB066D3}" type="slidenum">
              <a:rPr lang="en-US" smtClean="0"/>
              <a:t>‹#›</a:t>
            </a:fld>
            <a:endParaRPr lang="en-US"/>
          </a:p>
        </p:txBody>
      </p:sp>
    </p:spTree>
    <p:extLst>
      <p:ext uri="{BB962C8B-B14F-4D97-AF65-F5344CB8AC3E}">
        <p14:creationId xmlns:p14="http://schemas.microsoft.com/office/powerpoint/2010/main" val="932713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C1E2B7-0FA7-4396-A69A-F989EAD472BD}" type="datetimeFigureOut">
              <a:rPr lang="en-US" smtClean="0"/>
              <a:t>1/23/18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605534-56D4-4DCA-B64A-E0433FB066D3}" type="slidenum">
              <a:rPr lang="en-US" smtClean="0"/>
              <a:t>‹#›</a:t>
            </a:fld>
            <a:endParaRPr lang="en-US"/>
          </a:p>
        </p:txBody>
      </p:sp>
    </p:spTree>
    <p:extLst>
      <p:ext uri="{BB962C8B-B14F-4D97-AF65-F5344CB8AC3E}">
        <p14:creationId xmlns:p14="http://schemas.microsoft.com/office/powerpoint/2010/main" val="1600592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C1E2B7-0FA7-4396-A69A-F989EAD472BD}" type="datetimeFigureOut">
              <a:rPr lang="en-US" smtClean="0"/>
              <a:t>1/23/18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605534-56D4-4DCA-B64A-E0433FB066D3}" type="slidenum">
              <a:rPr lang="en-US" smtClean="0"/>
              <a:t>‹#›</a:t>
            </a:fld>
            <a:endParaRPr lang="en-US"/>
          </a:p>
        </p:txBody>
      </p:sp>
    </p:spTree>
    <p:extLst>
      <p:ext uri="{BB962C8B-B14F-4D97-AF65-F5344CB8AC3E}">
        <p14:creationId xmlns:p14="http://schemas.microsoft.com/office/powerpoint/2010/main" val="1262630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C1E2B7-0FA7-4396-A69A-F989EAD472BD}" type="datetimeFigureOut">
              <a:rPr lang="en-US" smtClean="0"/>
              <a:t>1/23/18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605534-56D4-4DCA-B64A-E0433FB066D3}" type="slidenum">
              <a:rPr lang="en-US" smtClean="0"/>
              <a:t>‹#›</a:t>
            </a:fld>
            <a:endParaRPr lang="en-US"/>
          </a:p>
        </p:txBody>
      </p:sp>
    </p:spTree>
    <p:extLst>
      <p:ext uri="{BB962C8B-B14F-4D97-AF65-F5344CB8AC3E}">
        <p14:creationId xmlns:p14="http://schemas.microsoft.com/office/powerpoint/2010/main" val="3162324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5C1E2B7-0FA7-4396-A69A-F989EAD472BD}" type="datetimeFigureOut">
              <a:rPr lang="en-US" smtClean="0"/>
              <a:t>1/23/18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605534-56D4-4DCA-B64A-E0433FB066D3}" type="slidenum">
              <a:rPr lang="en-US" smtClean="0"/>
              <a:t>‹#›</a:t>
            </a:fld>
            <a:endParaRPr lang="en-US"/>
          </a:p>
        </p:txBody>
      </p:sp>
    </p:spTree>
    <p:extLst>
      <p:ext uri="{BB962C8B-B14F-4D97-AF65-F5344CB8AC3E}">
        <p14:creationId xmlns:p14="http://schemas.microsoft.com/office/powerpoint/2010/main" val="33837874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5C1E2B7-0FA7-4396-A69A-F989EAD472BD}" type="datetimeFigureOut">
              <a:rPr lang="en-US" smtClean="0"/>
              <a:t>1/23/18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605534-56D4-4DCA-B64A-E0433FB066D3}" type="slidenum">
              <a:rPr lang="en-US" smtClean="0"/>
              <a:t>‹#›</a:t>
            </a:fld>
            <a:endParaRPr lang="en-US"/>
          </a:p>
        </p:txBody>
      </p:sp>
    </p:spTree>
    <p:extLst>
      <p:ext uri="{BB962C8B-B14F-4D97-AF65-F5344CB8AC3E}">
        <p14:creationId xmlns:p14="http://schemas.microsoft.com/office/powerpoint/2010/main" val="2379450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5C1E2B7-0FA7-4396-A69A-F989EAD472BD}" type="datetimeFigureOut">
              <a:rPr lang="en-US" smtClean="0"/>
              <a:t>1/23/18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605534-56D4-4DCA-B64A-E0433FB066D3}" type="slidenum">
              <a:rPr lang="en-US" smtClean="0"/>
              <a:t>‹#›</a:t>
            </a:fld>
            <a:endParaRPr lang="en-US"/>
          </a:p>
        </p:txBody>
      </p:sp>
    </p:spTree>
    <p:extLst>
      <p:ext uri="{BB962C8B-B14F-4D97-AF65-F5344CB8AC3E}">
        <p14:creationId xmlns:p14="http://schemas.microsoft.com/office/powerpoint/2010/main" val="4215778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5C1E2B7-0FA7-4396-A69A-F989EAD472BD}" type="datetimeFigureOut">
              <a:rPr lang="en-US" smtClean="0"/>
              <a:t>1/23/18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605534-56D4-4DCA-B64A-E0433FB066D3}" type="slidenum">
              <a:rPr lang="en-US" smtClean="0"/>
              <a:t>‹#›</a:t>
            </a:fld>
            <a:endParaRPr lang="en-US"/>
          </a:p>
        </p:txBody>
      </p:sp>
    </p:spTree>
    <p:extLst>
      <p:ext uri="{BB962C8B-B14F-4D97-AF65-F5344CB8AC3E}">
        <p14:creationId xmlns:p14="http://schemas.microsoft.com/office/powerpoint/2010/main" val="399450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C1E2B7-0FA7-4396-A69A-F989EAD472BD}" type="datetimeFigureOut">
              <a:rPr lang="en-US" smtClean="0"/>
              <a:t>1/23/18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605534-56D4-4DCA-B64A-E0433FB066D3}" type="slidenum">
              <a:rPr lang="en-US" smtClean="0"/>
              <a:t>‹#›</a:t>
            </a:fld>
            <a:endParaRPr lang="en-US"/>
          </a:p>
        </p:txBody>
      </p:sp>
    </p:spTree>
    <p:extLst>
      <p:ext uri="{BB962C8B-B14F-4D97-AF65-F5344CB8AC3E}">
        <p14:creationId xmlns:p14="http://schemas.microsoft.com/office/powerpoint/2010/main" val="2626670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5C1E2B7-0FA7-4396-A69A-F989EAD472BD}" type="datetimeFigureOut">
              <a:rPr lang="en-US" smtClean="0"/>
              <a:t>1/23/18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605534-56D4-4DCA-B64A-E0433FB066D3}" type="slidenum">
              <a:rPr lang="en-US" smtClean="0"/>
              <a:t>‹#›</a:t>
            </a:fld>
            <a:endParaRPr lang="en-US"/>
          </a:p>
        </p:txBody>
      </p:sp>
    </p:spTree>
    <p:extLst>
      <p:ext uri="{BB962C8B-B14F-4D97-AF65-F5344CB8AC3E}">
        <p14:creationId xmlns:p14="http://schemas.microsoft.com/office/powerpoint/2010/main" val="3073840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5C1E2B7-0FA7-4396-A69A-F989EAD472BD}" type="datetimeFigureOut">
              <a:rPr lang="en-US" smtClean="0"/>
              <a:t>1/23/18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605534-56D4-4DCA-B64A-E0433FB066D3}" type="slidenum">
              <a:rPr lang="en-US" smtClean="0"/>
              <a:t>‹#›</a:t>
            </a:fld>
            <a:endParaRPr lang="en-US"/>
          </a:p>
        </p:txBody>
      </p:sp>
    </p:spTree>
    <p:extLst>
      <p:ext uri="{BB962C8B-B14F-4D97-AF65-F5344CB8AC3E}">
        <p14:creationId xmlns:p14="http://schemas.microsoft.com/office/powerpoint/2010/main" val="152763181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499B7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C1E2B7-0FA7-4396-A69A-F989EAD472BD}" type="datetimeFigureOut">
              <a:rPr lang="en-US" smtClean="0"/>
              <a:t>1/23/18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605534-56D4-4DCA-B64A-E0433FB066D3}" type="slidenum">
              <a:rPr lang="en-US" smtClean="0"/>
              <a:t>‹#›</a:t>
            </a:fld>
            <a:endParaRPr lang="en-US"/>
          </a:p>
        </p:txBody>
      </p:sp>
    </p:spTree>
    <p:extLst>
      <p:ext uri="{BB962C8B-B14F-4D97-AF65-F5344CB8AC3E}">
        <p14:creationId xmlns:p14="http://schemas.microsoft.com/office/powerpoint/2010/main" val="37019821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Supporting Teachers Supports Students:  ELL Teachers as Peer Consultants</a:t>
            </a:r>
            <a:endParaRPr lang="en-US" dirty="0"/>
          </a:p>
        </p:txBody>
      </p:sp>
      <p:sp>
        <p:nvSpPr>
          <p:cNvPr id="3" name="Subtitle 2"/>
          <p:cNvSpPr>
            <a:spLocks noGrp="1"/>
          </p:cNvSpPr>
          <p:nvPr>
            <p:ph type="subTitle" idx="1"/>
          </p:nvPr>
        </p:nvSpPr>
        <p:spPr/>
        <p:txBody>
          <a:bodyPr/>
          <a:lstStyle/>
          <a:p>
            <a:r>
              <a:rPr lang="en-US" dirty="0" smtClean="0"/>
              <a:t>Kim Allen M.Ed.</a:t>
            </a:r>
          </a:p>
          <a:p>
            <a:r>
              <a:rPr lang="en-US" dirty="0" smtClean="0"/>
              <a:t>Brent Rogers M.HRTD</a:t>
            </a:r>
          </a:p>
          <a:p>
            <a:r>
              <a:rPr lang="en-US" dirty="0" smtClean="0"/>
              <a:t>Sara Toledo </a:t>
            </a:r>
            <a:r>
              <a:rPr lang="en-US" dirty="0" err="1" smtClean="0"/>
              <a:t>M.Ed</a:t>
            </a:r>
            <a:endParaRPr lang="en-US" dirty="0"/>
          </a:p>
        </p:txBody>
      </p:sp>
    </p:spTree>
    <p:extLst>
      <p:ext uri="{BB962C8B-B14F-4D97-AF65-F5344CB8AC3E}">
        <p14:creationId xmlns:p14="http://schemas.microsoft.com/office/powerpoint/2010/main" val="361840196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Coaching/Professional Development Offered by ELL teachers</a:t>
            </a:r>
            <a:endParaRPr lang="en-US" dirty="0"/>
          </a:p>
        </p:txBody>
      </p:sp>
      <p:sp>
        <p:nvSpPr>
          <p:cNvPr id="3" name="Content Placeholder 2"/>
          <p:cNvSpPr>
            <a:spLocks noGrp="1"/>
          </p:cNvSpPr>
          <p:nvPr>
            <p:ph idx="1"/>
          </p:nvPr>
        </p:nvSpPr>
        <p:spPr/>
        <p:txBody>
          <a:bodyPr/>
          <a:lstStyle/>
          <a:p>
            <a:r>
              <a:rPr lang="en-US" dirty="0" smtClean="0"/>
              <a:t>Professional Development </a:t>
            </a:r>
          </a:p>
          <a:p>
            <a:pPr lvl="1"/>
            <a:r>
              <a:rPr lang="en-US" dirty="0"/>
              <a:t>Teaching strategies</a:t>
            </a:r>
          </a:p>
          <a:p>
            <a:pPr lvl="1"/>
            <a:r>
              <a:rPr lang="en-US" dirty="0"/>
              <a:t>Student background and </a:t>
            </a:r>
            <a:r>
              <a:rPr lang="en-US" dirty="0" smtClean="0"/>
              <a:t>education</a:t>
            </a:r>
          </a:p>
          <a:p>
            <a:r>
              <a:rPr lang="en-US" dirty="0" smtClean="0"/>
              <a:t>Toolkits and Resources</a:t>
            </a:r>
          </a:p>
          <a:p>
            <a:pPr marL="0" indent="0">
              <a:buNone/>
            </a:pPr>
            <a:r>
              <a:rPr lang="en-US" dirty="0" smtClean="0"/>
              <a:t>	- Milepost</a:t>
            </a:r>
          </a:p>
          <a:p>
            <a:pPr marL="0" indent="0">
              <a:buNone/>
            </a:pPr>
            <a:r>
              <a:rPr lang="en-US" dirty="0"/>
              <a:t>	</a:t>
            </a:r>
            <a:r>
              <a:rPr lang="en-US" dirty="0" smtClean="0"/>
              <a:t>- WIDA</a:t>
            </a:r>
          </a:p>
          <a:p>
            <a:r>
              <a:rPr lang="en-US" dirty="0" smtClean="0"/>
              <a:t>School-level support</a:t>
            </a:r>
          </a:p>
          <a:p>
            <a:pPr marL="0" indent="0">
              <a:buNone/>
            </a:pPr>
            <a:r>
              <a:rPr lang="en-US" dirty="0"/>
              <a:t>	</a:t>
            </a:r>
            <a:r>
              <a:rPr lang="en-US" dirty="0" smtClean="0"/>
              <a:t>- R Drive documents</a:t>
            </a:r>
          </a:p>
          <a:p>
            <a:r>
              <a:rPr lang="en-US" i="1" dirty="0" smtClean="0"/>
              <a:t>What we avoid offering:  fix-it answers</a:t>
            </a:r>
          </a:p>
          <a:p>
            <a:pPr marL="457200" lvl="1" indent="0">
              <a:buNone/>
            </a:pPr>
            <a:endParaRPr lang="en-US" dirty="0" smtClean="0"/>
          </a:p>
          <a:p>
            <a:pPr lvl="1"/>
            <a:endParaRPr lang="en-US" dirty="0"/>
          </a:p>
        </p:txBody>
      </p:sp>
      <p:pic>
        <p:nvPicPr>
          <p:cNvPr id="4" name="Picture 3"/>
          <p:cNvPicPr>
            <a:picLocks noChangeAspect="1"/>
          </p:cNvPicPr>
          <p:nvPr/>
        </p:nvPicPr>
        <p:blipFill>
          <a:blip r:embed="rId3"/>
          <a:stretch>
            <a:fillRect/>
          </a:stretch>
        </p:blipFill>
        <p:spPr>
          <a:xfrm>
            <a:off x="6222469" y="1937996"/>
            <a:ext cx="5704959" cy="3209039"/>
          </a:xfrm>
          <a:prstGeom prst="rect">
            <a:avLst/>
          </a:prstGeom>
        </p:spPr>
      </p:pic>
    </p:spTree>
    <p:extLst>
      <p:ext uri="{BB962C8B-B14F-4D97-AF65-F5344CB8AC3E}">
        <p14:creationId xmlns:p14="http://schemas.microsoft.com/office/powerpoint/2010/main" val="89257795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Marketing</a:t>
            </a:r>
            <a:endParaRPr lang="en-US" dirty="0"/>
          </a:p>
        </p:txBody>
      </p:sp>
      <p:sp>
        <p:nvSpPr>
          <p:cNvPr id="3" name="Content Placeholder 2"/>
          <p:cNvSpPr>
            <a:spLocks noGrp="1"/>
          </p:cNvSpPr>
          <p:nvPr>
            <p:ph idx="1"/>
          </p:nvPr>
        </p:nvSpPr>
        <p:spPr/>
        <p:txBody>
          <a:bodyPr/>
          <a:lstStyle/>
          <a:p>
            <a:r>
              <a:rPr lang="en-US" sz="2400" dirty="0" smtClean="0"/>
              <a:t>Summer Institute Welcome Days</a:t>
            </a:r>
          </a:p>
          <a:p>
            <a:r>
              <a:rPr lang="en-US" sz="2400" dirty="0" smtClean="0"/>
              <a:t>ELP signature hunting</a:t>
            </a:r>
          </a:p>
          <a:p>
            <a:r>
              <a:rPr lang="en-US" sz="2400" dirty="0" smtClean="0"/>
              <a:t>Staff meetings</a:t>
            </a:r>
          </a:p>
          <a:p>
            <a:r>
              <a:rPr lang="en-US" sz="2400" dirty="0" smtClean="0"/>
              <a:t>Word of mouth</a:t>
            </a:r>
          </a:p>
          <a:p>
            <a:r>
              <a:rPr lang="en-US" sz="2400" dirty="0" smtClean="0"/>
              <a:t>E-mail (Looking forward to seeing you Friday)</a:t>
            </a:r>
          </a:p>
          <a:p>
            <a:r>
              <a:rPr lang="en-US" sz="2400" i="1" dirty="0" smtClean="0"/>
              <a:t>Approachability</a:t>
            </a:r>
          </a:p>
          <a:p>
            <a:pPr marL="0" indent="0">
              <a:buNone/>
            </a:pPr>
            <a:endParaRPr lang="en-US" dirty="0" smtClean="0"/>
          </a:p>
        </p:txBody>
      </p:sp>
      <p:pic>
        <p:nvPicPr>
          <p:cNvPr id="1026" name="Picture 2" descr="Image result for quotes teacher collabor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09229" y="1560879"/>
            <a:ext cx="3477113" cy="3477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632139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Approachability</a:t>
            </a:r>
            <a:endParaRPr lang="en-US" dirty="0"/>
          </a:p>
        </p:txBody>
      </p:sp>
      <p:sp>
        <p:nvSpPr>
          <p:cNvPr id="3" name="Content Placeholder 2"/>
          <p:cNvSpPr>
            <a:spLocks noGrp="1"/>
          </p:cNvSpPr>
          <p:nvPr>
            <p:ph sz="half" idx="1"/>
          </p:nvPr>
        </p:nvSpPr>
        <p:spPr/>
        <p:txBody>
          <a:bodyPr>
            <a:normAutofit fontScale="92500" lnSpcReduction="20000"/>
          </a:bodyPr>
          <a:lstStyle/>
          <a:p>
            <a:r>
              <a:rPr lang="en-US" dirty="0" smtClean="0"/>
              <a:t>Go to their comfortable space</a:t>
            </a:r>
          </a:p>
          <a:p>
            <a:r>
              <a:rPr lang="en-US" dirty="0" smtClean="0"/>
              <a:t>Positivity</a:t>
            </a:r>
          </a:p>
          <a:p>
            <a:r>
              <a:rPr lang="en-US" dirty="0" smtClean="0"/>
              <a:t>Positive presuppositions</a:t>
            </a:r>
          </a:p>
          <a:p>
            <a:r>
              <a:rPr lang="en-US" dirty="0" smtClean="0"/>
              <a:t>Arrive with resources</a:t>
            </a:r>
          </a:p>
          <a:p>
            <a:pPr marL="0" indent="0">
              <a:buNone/>
            </a:pPr>
            <a:r>
              <a:rPr lang="en-US" dirty="0"/>
              <a:t>	</a:t>
            </a:r>
            <a:r>
              <a:rPr lang="en-US" dirty="0" smtClean="0"/>
              <a:t>- Individual Student ACCESS Reports</a:t>
            </a:r>
          </a:p>
          <a:p>
            <a:pPr marL="0" indent="0">
              <a:buNone/>
            </a:pPr>
            <a:r>
              <a:rPr lang="en-US" dirty="0"/>
              <a:t>	</a:t>
            </a:r>
            <a:r>
              <a:rPr lang="en-US" dirty="0" smtClean="0"/>
              <a:t>- WIDA Can-Do Descriptors</a:t>
            </a:r>
          </a:p>
          <a:p>
            <a:pPr marL="0" indent="0">
              <a:buNone/>
            </a:pPr>
            <a:r>
              <a:rPr lang="en-US" dirty="0"/>
              <a:t>	</a:t>
            </a:r>
            <a:r>
              <a:rPr lang="en-US" dirty="0" smtClean="0"/>
              <a:t>- Levels with Ideas for accommodations and modifications</a:t>
            </a:r>
          </a:p>
          <a:p>
            <a:pPr marL="0" indent="0">
              <a:buNone/>
            </a:pPr>
            <a:r>
              <a:rPr lang="en-US" dirty="0"/>
              <a:t>	</a:t>
            </a:r>
            <a:r>
              <a:rPr lang="en-US" dirty="0" smtClean="0"/>
              <a:t>- Examples of past assignments, materials</a:t>
            </a:r>
            <a:endParaRPr lang="en-US" dirty="0"/>
          </a:p>
        </p:txBody>
      </p:sp>
      <p:pic>
        <p:nvPicPr>
          <p:cNvPr id="6" name="Picture 4" descr="Image result for quotes vygotsky"/>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148145" y="1207171"/>
            <a:ext cx="3560885" cy="4527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448762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Make it Work:  Implementation Advice</a:t>
            </a:r>
            <a:endParaRPr lang="en-US" dirty="0"/>
          </a:p>
        </p:txBody>
      </p:sp>
      <p:sp>
        <p:nvSpPr>
          <p:cNvPr id="6" name="Text Placeholder 5"/>
          <p:cNvSpPr>
            <a:spLocks noGrp="1"/>
          </p:cNvSpPr>
          <p:nvPr>
            <p:ph sz="half" idx="1"/>
          </p:nvPr>
        </p:nvSpPr>
        <p:spPr/>
        <p:txBody>
          <a:bodyPr/>
          <a:lstStyle/>
          <a:p>
            <a:pPr marL="285750" indent="-285750">
              <a:buFont typeface="Arial" panose="020B0604020202020204" pitchFamily="34" charset="0"/>
              <a:buChar char="•"/>
            </a:pPr>
            <a:r>
              <a:rPr lang="en-US" dirty="0" smtClean="0"/>
              <a:t>Buy – in:  Everyone on board</a:t>
            </a:r>
          </a:p>
          <a:p>
            <a:pPr marL="0" indent="0" algn="ctr">
              <a:buNone/>
            </a:pPr>
            <a:r>
              <a:rPr lang="en-US" dirty="0" smtClean="0"/>
              <a:t>(Admin, ELL teacher, Co-teacher)</a:t>
            </a:r>
          </a:p>
          <a:p>
            <a:endParaRPr lang="en-US" dirty="0"/>
          </a:p>
          <a:p>
            <a:r>
              <a:rPr lang="en-US" dirty="0" smtClean="0"/>
              <a:t>Remind them of the opportunity</a:t>
            </a:r>
          </a:p>
          <a:p>
            <a:endParaRPr lang="en-US" dirty="0"/>
          </a:p>
          <a:p>
            <a:r>
              <a:rPr lang="en-US" dirty="0" smtClean="0"/>
              <a:t>Accountability</a:t>
            </a:r>
          </a:p>
          <a:p>
            <a:pPr marL="285750" indent="-285750">
              <a:buFont typeface="Arial" panose="020B0604020202020204" pitchFamily="34" charset="0"/>
              <a:buChar char="•"/>
            </a:pPr>
            <a:endParaRPr lang="en-US" dirty="0"/>
          </a:p>
        </p:txBody>
      </p:sp>
      <p:graphicFrame>
        <p:nvGraphicFramePr>
          <p:cNvPr id="10" name="Content Placeholder 9"/>
          <p:cNvGraphicFramePr>
            <a:graphicFrameLocks noGrp="1"/>
          </p:cNvGraphicFramePr>
          <p:nvPr>
            <p:ph sz="half" idx="2"/>
          </p:nvPr>
        </p:nvGraphicFramePr>
        <p:xfrm>
          <a:off x="6247651" y="1825625"/>
          <a:ext cx="5030698" cy="4351339"/>
        </p:xfrm>
        <a:graphic>
          <a:graphicData uri="http://schemas.openxmlformats.org/drawingml/2006/table">
            <a:tbl>
              <a:tblPr/>
              <a:tblGrid>
                <a:gridCol w="846512">
                  <a:extLst>
                    <a:ext uri="{9D8B030D-6E8A-4147-A177-3AD203B41FA5}">
                      <a16:colId xmlns:a16="http://schemas.microsoft.com/office/drawing/2014/main" xmlns="" val="1683029831"/>
                    </a:ext>
                  </a:extLst>
                </a:gridCol>
                <a:gridCol w="1096434">
                  <a:extLst>
                    <a:ext uri="{9D8B030D-6E8A-4147-A177-3AD203B41FA5}">
                      <a16:colId xmlns:a16="http://schemas.microsoft.com/office/drawing/2014/main" xmlns="" val="2377892049"/>
                    </a:ext>
                  </a:extLst>
                </a:gridCol>
                <a:gridCol w="3087752">
                  <a:extLst>
                    <a:ext uri="{9D8B030D-6E8A-4147-A177-3AD203B41FA5}">
                      <a16:colId xmlns:a16="http://schemas.microsoft.com/office/drawing/2014/main" xmlns="" val="3542572180"/>
                    </a:ext>
                  </a:extLst>
                </a:gridCol>
              </a:tblGrid>
              <a:tr h="249385">
                <a:tc>
                  <a:txBody>
                    <a:bodyPr/>
                    <a:lstStyle/>
                    <a:p>
                      <a:pPr rtl="0" fontAlgn="t">
                        <a:spcBef>
                          <a:spcPts val="0"/>
                        </a:spcBef>
                        <a:spcAft>
                          <a:spcPts val="0"/>
                        </a:spcAft>
                      </a:pPr>
                      <a:r>
                        <a:rPr lang="en-US" sz="900" b="0" i="0" u="none" strike="noStrike">
                          <a:solidFill>
                            <a:srgbClr val="000000"/>
                          </a:solidFill>
                          <a:effectLst/>
                          <a:latin typeface="Arial" panose="020B0604020202020204" pitchFamily="34" charset="0"/>
                        </a:rPr>
                        <a:t>Class Period</a:t>
                      </a:r>
                      <a:endParaRPr lang="en-US" sz="1500">
                        <a:effectLst/>
                      </a:endParaRPr>
                    </a:p>
                  </a:txBody>
                  <a:tcPr marL="53747" marR="53747" marT="53747" marB="537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900" b="0" i="0" u="none" strike="noStrike">
                          <a:solidFill>
                            <a:srgbClr val="000000"/>
                          </a:solidFill>
                          <a:effectLst/>
                          <a:latin typeface="Arial" panose="020B0604020202020204" pitchFamily="34" charset="0"/>
                        </a:rPr>
                        <a:t>Teacher</a:t>
                      </a:r>
                      <a:endParaRPr lang="en-US" sz="1500">
                        <a:effectLst/>
                      </a:endParaRPr>
                    </a:p>
                  </a:txBody>
                  <a:tcPr marL="53747" marR="53747" marT="53747" marB="537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900" b="0" i="0" u="none" strike="noStrike">
                          <a:solidFill>
                            <a:srgbClr val="000000"/>
                          </a:solidFill>
                          <a:effectLst/>
                          <a:latin typeface="Arial" panose="020B0604020202020204" pitchFamily="34" charset="0"/>
                        </a:rPr>
                        <a:t>Description</a:t>
                      </a:r>
                      <a:endParaRPr lang="en-US" sz="1500">
                        <a:effectLst/>
                      </a:endParaRPr>
                    </a:p>
                  </a:txBody>
                  <a:tcPr marL="53747" marR="53747" marT="53747" marB="537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300366877"/>
                  </a:ext>
                </a:extLst>
              </a:tr>
              <a:tr h="391276">
                <a:tc>
                  <a:txBody>
                    <a:bodyPr/>
                    <a:lstStyle/>
                    <a:p>
                      <a:pPr rtl="0" fontAlgn="t">
                        <a:spcBef>
                          <a:spcPts val="0"/>
                        </a:spcBef>
                        <a:spcAft>
                          <a:spcPts val="0"/>
                        </a:spcAft>
                      </a:pPr>
                      <a:r>
                        <a:rPr lang="en-US" sz="900" b="0" i="0" u="none" strike="noStrike">
                          <a:solidFill>
                            <a:srgbClr val="000000"/>
                          </a:solidFill>
                          <a:effectLst/>
                          <a:latin typeface="Arial" panose="020B0604020202020204" pitchFamily="34" charset="0"/>
                        </a:rPr>
                        <a:t>1st</a:t>
                      </a:r>
                      <a:endParaRPr lang="en-US" sz="1500">
                        <a:effectLst/>
                      </a:endParaRPr>
                    </a:p>
                  </a:txBody>
                  <a:tcPr marL="53747" marR="53747" marT="53747" marB="537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900" b="0" i="0" u="none" strike="noStrike">
                          <a:solidFill>
                            <a:srgbClr val="000000"/>
                          </a:solidFill>
                          <a:effectLst/>
                          <a:latin typeface="Arial" panose="020B0604020202020204" pitchFamily="34" charset="0"/>
                        </a:rPr>
                        <a:t>Casella - Business</a:t>
                      </a:r>
                      <a:endParaRPr lang="en-US" sz="1500">
                        <a:effectLst/>
                      </a:endParaRPr>
                    </a:p>
                  </a:txBody>
                  <a:tcPr marL="53747" marR="53747" marT="53747" marB="537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900" b="0" i="0" u="none" strike="noStrike">
                          <a:solidFill>
                            <a:srgbClr val="000000"/>
                          </a:solidFill>
                          <a:effectLst/>
                          <a:latin typeface="Arial" panose="020B0604020202020204" pitchFamily="34" charset="0"/>
                        </a:rPr>
                        <a:t>Reviewed class rosters, Milepost, WIDA levels and accommodations</a:t>
                      </a:r>
                      <a:endParaRPr lang="en-US" sz="1500">
                        <a:effectLst/>
                      </a:endParaRPr>
                    </a:p>
                  </a:txBody>
                  <a:tcPr marL="53747" marR="53747" marT="53747" marB="537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33527913"/>
                  </a:ext>
                </a:extLst>
              </a:tr>
              <a:tr h="249385">
                <a:tc>
                  <a:txBody>
                    <a:bodyPr/>
                    <a:lstStyle/>
                    <a:p>
                      <a:pPr rtl="0" fontAlgn="t">
                        <a:spcBef>
                          <a:spcPts val="0"/>
                        </a:spcBef>
                        <a:spcAft>
                          <a:spcPts val="0"/>
                        </a:spcAft>
                      </a:pPr>
                      <a:r>
                        <a:rPr lang="en-US" sz="900" b="0" i="0" u="none" strike="noStrike">
                          <a:solidFill>
                            <a:srgbClr val="000000"/>
                          </a:solidFill>
                          <a:effectLst/>
                          <a:latin typeface="Arial" panose="020B0604020202020204" pitchFamily="34" charset="0"/>
                        </a:rPr>
                        <a:t>2nd</a:t>
                      </a:r>
                      <a:endParaRPr lang="en-US" sz="1500">
                        <a:effectLst/>
                      </a:endParaRPr>
                    </a:p>
                  </a:txBody>
                  <a:tcPr marL="53747" marR="53747" marT="53747" marB="537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900" b="0" i="0" u="none" strike="noStrike">
                          <a:solidFill>
                            <a:srgbClr val="000000"/>
                          </a:solidFill>
                          <a:effectLst/>
                          <a:latin typeface="Arial" panose="020B0604020202020204" pitchFamily="34" charset="0"/>
                        </a:rPr>
                        <a:t>Oneida - Science</a:t>
                      </a:r>
                      <a:endParaRPr lang="en-US" sz="1500">
                        <a:effectLst/>
                      </a:endParaRPr>
                    </a:p>
                  </a:txBody>
                  <a:tcPr marL="53747" marR="53747" marT="53747" marB="537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900" b="0" i="0" u="none" strike="noStrike">
                          <a:solidFill>
                            <a:srgbClr val="000000"/>
                          </a:solidFill>
                          <a:effectLst/>
                          <a:latin typeface="Arial" panose="020B0604020202020204" pitchFamily="34" charset="0"/>
                        </a:rPr>
                        <a:t>Co-Planning</a:t>
                      </a:r>
                      <a:endParaRPr lang="en-US" sz="1500">
                        <a:effectLst/>
                      </a:endParaRPr>
                    </a:p>
                  </a:txBody>
                  <a:tcPr marL="53747" marR="53747" marT="53747" marB="537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55851110"/>
                  </a:ext>
                </a:extLst>
              </a:tr>
              <a:tr h="571866">
                <a:tc>
                  <a:txBody>
                    <a:bodyPr/>
                    <a:lstStyle/>
                    <a:p>
                      <a:pPr rtl="0" fontAlgn="t">
                        <a:spcBef>
                          <a:spcPts val="0"/>
                        </a:spcBef>
                        <a:spcAft>
                          <a:spcPts val="0"/>
                        </a:spcAft>
                      </a:pPr>
                      <a:r>
                        <a:rPr lang="en-US" sz="900" b="0" i="0" u="none" strike="noStrike">
                          <a:solidFill>
                            <a:srgbClr val="000000"/>
                          </a:solidFill>
                          <a:effectLst/>
                          <a:latin typeface="Arial" panose="020B0604020202020204" pitchFamily="34" charset="0"/>
                        </a:rPr>
                        <a:t>3rd</a:t>
                      </a:r>
                      <a:endParaRPr lang="en-US" sz="1500">
                        <a:effectLst/>
                      </a:endParaRPr>
                    </a:p>
                  </a:txBody>
                  <a:tcPr marL="53747" marR="53747" marT="53747" marB="537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900" b="0" i="0" u="none" strike="noStrike">
                          <a:solidFill>
                            <a:srgbClr val="000000"/>
                          </a:solidFill>
                          <a:effectLst/>
                          <a:latin typeface="Arial" panose="020B0604020202020204" pitchFamily="34" charset="0"/>
                        </a:rPr>
                        <a:t>N/A</a:t>
                      </a:r>
                      <a:endParaRPr lang="en-US" sz="1500">
                        <a:effectLst/>
                      </a:endParaRPr>
                    </a:p>
                  </a:txBody>
                  <a:tcPr marL="53747" marR="53747" marT="53747" marB="537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r>
                        <a:rPr lang="en-US" sz="1500">
                          <a:effectLst/>
                        </a:rPr>
                        <a:t/>
                      </a:r>
                      <a:br>
                        <a:rPr lang="en-US" sz="1500">
                          <a:effectLst/>
                        </a:rPr>
                      </a:br>
                      <a:endParaRPr lang="en-US" sz="1500">
                        <a:effectLst/>
                      </a:endParaRPr>
                    </a:p>
                  </a:txBody>
                  <a:tcPr marL="53747" marR="53747" marT="53747" marB="537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64074940"/>
                  </a:ext>
                </a:extLst>
              </a:tr>
              <a:tr h="533168">
                <a:tc>
                  <a:txBody>
                    <a:bodyPr/>
                    <a:lstStyle/>
                    <a:p>
                      <a:pPr rtl="0" fontAlgn="t">
                        <a:spcBef>
                          <a:spcPts val="0"/>
                        </a:spcBef>
                        <a:spcAft>
                          <a:spcPts val="0"/>
                        </a:spcAft>
                      </a:pPr>
                      <a:r>
                        <a:rPr lang="en-US" sz="900" b="0" i="0" u="none" strike="noStrike">
                          <a:solidFill>
                            <a:srgbClr val="000000"/>
                          </a:solidFill>
                          <a:effectLst/>
                          <a:latin typeface="Arial" panose="020B0604020202020204" pitchFamily="34" charset="0"/>
                        </a:rPr>
                        <a:t>4th</a:t>
                      </a:r>
                      <a:endParaRPr lang="en-US" sz="1500">
                        <a:effectLst/>
                      </a:endParaRPr>
                    </a:p>
                  </a:txBody>
                  <a:tcPr marL="53747" marR="53747" marT="53747" marB="537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900" b="0" i="0" u="none" strike="noStrike">
                          <a:solidFill>
                            <a:srgbClr val="000000"/>
                          </a:solidFill>
                          <a:effectLst/>
                          <a:latin typeface="Arial" panose="020B0604020202020204" pitchFamily="34" charset="0"/>
                        </a:rPr>
                        <a:t>Lauda - Science</a:t>
                      </a:r>
                      <a:endParaRPr lang="en-US" sz="1500">
                        <a:effectLst/>
                      </a:endParaRPr>
                    </a:p>
                  </a:txBody>
                  <a:tcPr marL="53747" marR="53747" marT="53747" marB="537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900" b="0" i="0" u="none" strike="noStrike">
                          <a:solidFill>
                            <a:srgbClr val="000000"/>
                          </a:solidFill>
                          <a:effectLst/>
                          <a:latin typeface="Arial" panose="020B0604020202020204" pitchFamily="34" charset="0"/>
                        </a:rPr>
                        <a:t>Reviewed test adaptations, discussed audio accommodation project, Student rosters and para schedule</a:t>
                      </a:r>
                      <a:endParaRPr lang="en-US" sz="1500">
                        <a:effectLst/>
                      </a:endParaRPr>
                    </a:p>
                  </a:txBody>
                  <a:tcPr marL="53747" marR="53747" marT="53747" marB="537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61562542"/>
                  </a:ext>
                </a:extLst>
              </a:tr>
              <a:tr h="571866">
                <a:tc>
                  <a:txBody>
                    <a:bodyPr/>
                    <a:lstStyle/>
                    <a:p>
                      <a:pPr rtl="0" fontAlgn="t">
                        <a:spcBef>
                          <a:spcPts val="0"/>
                        </a:spcBef>
                        <a:spcAft>
                          <a:spcPts val="0"/>
                        </a:spcAft>
                      </a:pPr>
                      <a:r>
                        <a:rPr lang="en-US" sz="900" b="0" i="0" u="none" strike="noStrike">
                          <a:solidFill>
                            <a:srgbClr val="000000"/>
                          </a:solidFill>
                          <a:effectLst/>
                          <a:latin typeface="Arial" panose="020B0604020202020204" pitchFamily="34" charset="0"/>
                        </a:rPr>
                        <a:t>Leadership</a:t>
                      </a:r>
                      <a:endParaRPr lang="en-US" sz="1500">
                        <a:effectLst/>
                      </a:endParaRPr>
                    </a:p>
                  </a:txBody>
                  <a:tcPr marL="53747" marR="53747" marT="53747" marB="537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900" b="0" i="0" u="none" strike="noStrike">
                          <a:solidFill>
                            <a:srgbClr val="000000"/>
                          </a:solidFill>
                          <a:effectLst/>
                          <a:latin typeface="Arial" panose="020B0604020202020204" pitchFamily="34" charset="0"/>
                        </a:rPr>
                        <a:t>N/A</a:t>
                      </a:r>
                      <a:endParaRPr lang="en-US" sz="1500">
                        <a:effectLst/>
                      </a:endParaRPr>
                    </a:p>
                  </a:txBody>
                  <a:tcPr marL="53747" marR="53747" marT="53747" marB="537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r>
                        <a:rPr lang="en-US" sz="1500">
                          <a:effectLst/>
                        </a:rPr>
                        <a:t/>
                      </a:r>
                      <a:br>
                        <a:rPr lang="en-US" sz="1500">
                          <a:effectLst/>
                        </a:rPr>
                      </a:br>
                      <a:endParaRPr lang="en-US" sz="1500">
                        <a:effectLst/>
                      </a:endParaRPr>
                    </a:p>
                  </a:txBody>
                  <a:tcPr marL="53747" marR="53747" marT="53747" marB="537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603117781"/>
                  </a:ext>
                </a:extLst>
              </a:tr>
              <a:tr h="391276">
                <a:tc>
                  <a:txBody>
                    <a:bodyPr/>
                    <a:lstStyle/>
                    <a:p>
                      <a:pPr rtl="0" fontAlgn="t">
                        <a:spcBef>
                          <a:spcPts val="0"/>
                        </a:spcBef>
                        <a:spcAft>
                          <a:spcPts val="0"/>
                        </a:spcAft>
                      </a:pPr>
                      <a:r>
                        <a:rPr lang="en-US" sz="900" b="0" i="1" u="none" strike="noStrike">
                          <a:solidFill>
                            <a:srgbClr val="000000"/>
                          </a:solidFill>
                          <a:effectLst/>
                          <a:latin typeface="Arial" panose="020B0604020202020204" pitchFamily="34" charset="0"/>
                        </a:rPr>
                        <a:t>LUnch</a:t>
                      </a:r>
                      <a:endParaRPr lang="en-US" sz="1500">
                        <a:effectLst/>
                      </a:endParaRPr>
                    </a:p>
                  </a:txBody>
                  <a:tcPr marL="53747" marR="53747" marT="53747" marB="537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900" b="0" i="0" u="none" strike="noStrike">
                          <a:solidFill>
                            <a:srgbClr val="000000"/>
                          </a:solidFill>
                          <a:effectLst/>
                          <a:latin typeface="Arial" panose="020B0604020202020204" pitchFamily="34" charset="0"/>
                        </a:rPr>
                        <a:t>Johnson - Social Studies</a:t>
                      </a:r>
                      <a:endParaRPr lang="en-US" sz="1500">
                        <a:effectLst/>
                      </a:endParaRPr>
                    </a:p>
                  </a:txBody>
                  <a:tcPr marL="53747" marR="53747" marT="53747" marB="537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900" b="0" i="0" u="none" strike="noStrike">
                          <a:solidFill>
                            <a:srgbClr val="000000"/>
                          </a:solidFill>
                          <a:effectLst/>
                          <a:latin typeface="Arial" panose="020B0604020202020204" pitchFamily="34" charset="0"/>
                        </a:rPr>
                        <a:t>Reviewed class rosters, identified ELL students, discussed assignment adaptations</a:t>
                      </a:r>
                      <a:endParaRPr lang="en-US" sz="1500">
                        <a:effectLst/>
                      </a:endParaRPr>
                    </a:p>
                  </a:txBody>
                  <a:tcPr marL="53747" marR="53747" marT="53747" marB="537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72188073"/>
                  </a:ext>
                </a:extLst>
              </a:tr>
              <a:tr h="571866">
                <a:tc>
                  <a:txBody>
                    <a:bodyPr/>
                    <a:lstStyle/>
                    <a:p>
                      <a:pPr rtl="0" fontAlgn="t">
                        <a:spcBef>
                          <a:spcPts val="0"/>
                        </a:spcBef>
                        <a:spcAft>
                          <a:spcPts val="0"/>
                        </a:spcAft>
                      </a:pPr>
                      <a:r>
                        <a:rPr lang="en-US" sz="900" b="0" i="0" u="none" strike="noStrike">
                          <a:solidFill>
                            <a:srgbClr val="000000"/>
                          </a:solidFill>
                          <a:effectLst/>
                          <a:latin typeface="Arial" panose="020B0604020202020204" pitchFamily="34" charset="0"/>
                        </a:rPr>
                        <a:t>6th</a:t>
                      </a:r>
                      <a:endParaRPr lang="en-US" sz="1500">
                        <a:effectLst/>
                      </a:endParaRPr>
                    </a:p>
                  </a:txBody>
                  <a:tcPr marL="53747" marR="53747" marT="53747" marB="537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900" b="0" i="0" u="none" strike="noStrike">
                          <a:solidFill>
                            <a:srgbClr val="000000"/>
                          </a:solidFill>
                          <a:effectLst/>
                          <a:latin typeface="Arial" panose="020B0604020202020204" pitchFamily="34" charset="0"/>
                        </a:rPr>
                        <a:t>N/A</a:t>
                      </a:r>
                      <a:endParaRPr lang="en-US" sz="1500">
                        <a:effectLst/>
                      </a:endParaRPr>
                    </a:p>
                  </a:txBody>
                  <a:tcPr marL="53747" marR="53747" marT="53747" marB="537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r>
                        <a:rPr lang="en-US" sz="1500">
                          <a:effectLst/>
                        </a:rPr>
                        <a:t/>
                      </a:r>
                      <a:br>
                        <a:rPr lang="en-US" sz="1500">
                          <a:effectLst/>
                        </a:rPr>
                      </a:br>
                      <a:endParaRPr lang="en-US" sz="1500">
                        <a:effectLst/>
                      </a:endParaRPr>
                    </a:p>
                  </a:txBody>
                  <a:tcPr marL="53747" marR="53747" marT="53747" marB="537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20147993"/>
                  </a:ext>
                </a:extLst>
              </a:tr>
              <a:tr h="571866">
                <a:tc>
                  <a:txBody>
                    <a:bodyPr/>
                    <a:lstStyle/>
                    <a:p>
                      <a:pPr rtl="0" fontAlgn="t">
                        <a:spcBef>
                          <a:spcPts val="0"/>
                        </a:spcBef>
                        <a:spcAft>
                          <a:spcPts val="0"/>
                        </a:spcAft>
                      </a:pPr>
                      <a:r>
                        <a:rPr lang="en-US" sz="900" b="0" i="0" u="none" strike="noStrike">
                          <a:solidFill>
                            <a:srgbClr val="000000"/>
                          </a:solidFill>
                          <a:effectLst/>
                          <a:latin typeface="Arial" panose="020B0604020202020204" pitchFamily="34" charset="0"/>
                        </a:rPr>
                        <a:t>7th</a:t>
                      </a:r>
                      <a:endParaRPr lang="en-US" sz="1500">
                        <a:effectLst/>
                      </a:endParaRPr>
                    </a:p>
                  </a:txBody>
                  <a:tcPr marL="53747" marR="53747" marT="53747" marB="537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r>
                        <a:rPr lang="en-US" sz="1500">
                          <a:effectLst/>
                        </a:rPr>
                        <a:t/>
                      </a:r>
                      <a:br>
                        <a:rPr lang="en-US" sz="1500">
                          <a:effectLst/>
                        </a:rPr>
                      </a:br>
                      <a:endParaRPr lang="en-US" sz="1500">
                        <a:effectLst/>
                      </a:endParaRPr>
                    </a:p>
                  </a:txBody>
                  <a:tcPr marL="53747" marR="53747" marT="53747" marB="537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900" b="0" i="0" u="none" strike="noStrike">
                          <a:solidFill>
                            <a:srgbClr val="000000"/>
                          </a:solidFill>
                          <a:effectLst/>
                          <a:latin typeface="Arial" panose="020B0604020202020204" pitchFamily="34" charset="0"/>
                        </a:rPr>
                        <a:t>Safe Schools Training</a:t>
                      </a:r>
                      <a:endParaRPr lang="en-US" sz="1500">
                        <a:effectLst/>
                      </a:endParaRPr>
                    </a:p>
                  </a:txBody>
                  <a:tcPr marL="53747" marR="53747" marT="53747" marB="537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463760516"/>
                  </a:ext>
                </a:extLst>
              </a:tr>
              <a:tr h="249385">
                <a:tc>
                  <a:txBody>
                    <a:bodyPr/>
                    <a:lstStyle/>
                    <a:p>
                      <a:pPr rtl="0" fontAlgn="t">
                        <a:spcBef>
                          <a:spcPts val="0"/>
                        </a:spcBef>
                        <a:spcAft>
                          <a:spcPts val="0"/>
                        </a:spcAft>
                      </a:pPr>
                      <a:r>
                        <a:rPr lang="en-US" sz="900" b="0" i="0" u="none" strike="noStrike">
                          <a:solidFill>
                            <a:srgbClr val="000000"/>
                          </a:solidFill>
                          <a:effectLst/>
                          <a:latin typeface="Arial" panose="020B0604020202020204" pitchFamily="34" charset="0"/>
                        </a:rPr>
                        <a:t>8th</a:t>
                      </a:r>
                      <a:endParaRPr lang="en-US" sz="1500">
                        <a:effectLst/>
                      </a:endParaRPr>
                    </a:p>
                  </a:txBody>
                  <a:tcPr marL="53747" marR="53747" marT="53747" marB="537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900" b="0" i="0" u="none" strike="noStrike">
                          <a:solidFill>
                            <a:srgbClr val="000000"/>
                          </a:solidFill>
                          <a:effectLst/>
                          <a:latin typeface="Arial" panose="020B0604020202020204" pitchFamily="34" charset="0"/>
                        </a:rPr>
                        <a:t>Munoz</a:t>
                      </a:r>
                      <a:endParaRPr lang="en-US" sz="1500">
                        <a:effectLst/>
                      </a:endParaRPr>
                    </a:p>
                  </a:txBody>
                  <a:tcPr marL="53747" marR="53747" marT="53747" marB="537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900" b="0" i="0" u="none" strike="noStrike" dirty="0">
                          <a:solidFill>
                            <a:srgbClr val="000000"/>
                          </a:solidFill>
                          <a:effectLst/>
                          <a:latin typeface="Arial" panose="020B0604020202020204" pitchFamily="34" charset="0"/>
                        </a:rPr>
                        <a:t>Co-planning</a:t>
                      </a:r>
                      <a:endParaRPr lang="en-US" sz="1500" dirty="0">
                        <a:effectLst/>
                      </a:endParaRPr>
                    </a:p>
                  </a:txBody>
                  <a:tcPr marL="53747" marR="53747" marT="53747" marB="537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374544302"/>
                  </a:ext>
                </a:extLst>
              </a:tr>
            </a:tbl>
          </a:graphicData>
        </a:graphic>
      </p:graphicFrame>
      <p:sp>
        <p:nvSpPr>
          <p:cNvPr id="11"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Friday, January 22</a:t>
            </a:r>
            <a:endParaRPr kumimoji="0" lang="en-US" altLang="en-US" sz="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780451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524000" y="358219"/>
            <a:ext cx="9144000" cy="970960"/>
          </a:xfrm>
        </p:spPr>
        <p:txBody>
          <a:bodyPr>
            <a:normAutofit fontScale="90000"/>
          </a:bodyPr>
          <a:lstStyle/>
          <a:p>
            <a:r>
              <a:rPr lang="en-US" dirty="0" smtClean="0"/>
              <a:t>Canyon Ridge Teacher Feedback</a:t>
            </a:r>
            <a:endParaRPr lang="en-US" dirty="0"/>
          </a:p>
        </p:txBody>
      </p:sp>
      <p:sp>
        <p:nvSpPr>
          <p:cNvPr id="6" name="Subtitle 5"/>
          <p:cNvSpPr>
            <a:spLocks noGrp="1"/>
          </p:cNvSpPr>
          <p:nvPr>
            <p:ph type="subTitle" idx="1"/>
          </p:nvPr>
        </p:nvSpPr>
        <p:spPr>
          <a:xfrm>
            <a:off x="480767" y="1329179"/>
            <a:ext cx="11519555" cy="5081048"/>
          </a:xfrm>
        </p:spPr>
        <p:txBody>
          <a:bodyPr/>
          <a:lstStyle/>
          <a:p>
            <a:pPr algn="l"/>
            <a:endParaRPr lang="en-US" i="1" dirty="0" smtClean="0"/>
          </a:p>
          <a:p>
            <a:pPr algn="l"/>
            <a:endParaRPr lang="en-US" i="1" dirty="0" smtClean="0"/>
          </a:p>
          <a:p>
            <a:pPr algn="l"/>
            <a:r>
              <a:rPr lang="en-US" i="1" dirty="0" smtClean="0"/>
              <a:t>“Having </a:t>
            </a:r>
            <a:r>
              <a:rPr lang="en-US" i="1" dirty="0"/>
              <a:t>a relationship with our ELL professionals provides invaluable insight to the needs of my ELL students. They can help me better support students in my classes through suggesting assignment and test modifications, sharing teaching strategies to enhance understanding and engage students, and support planning and instruction as a co-teacher</a:t>
            </a:r>
            <a:r>
              <a:rPr lang="en-US" i="1" dirty="0" smtClean="0"/>
              <a:t>.”</a:t>
            </a:r>
          </a:p>
          <a:p>
            <a:pPr algn="l"/>
            <a:endParaRPr lang="en-US" i="1" dirty="0" smtClean="0"/>
          </a:p>
          <a:p>
            <a:pPr algn="l"/>
            <a:r>
              <a:rPr lang="en-US" i="1" dirty="0"/>
              <a:t>	</a:t>
            </a:r>
            <a:r>
              <a:rPr lang="en-US" i="1" dirty="0" smtClean="0"/>
              <a:t>							</a:t>
            </a:r>
          </a:p>
          <a:p>
            <a:pPr algn="l"/>
            <a:r>
              <a:rPr lang="en-US" i="1" dirty="0" smtClean="0"/>
              <a:t>“Consulting </a:t>
            </a:r>
            <a:r>
              <a:rPr lang="en-US" i="1" dirty="0"/>
              <a:t>with ELL teachers during common prep time has allowed us to develop engaging and vocabulary-rich lessons</a:t>
            </a:r>
            <a:r>
              <a:rPr lang="en-US" i="1" dirty="0" smtClean="0"/>
              <a:t>.”</a:t>
            </a:r>
          </a:p>
          <a:p>
            <a:pPr algn="l"/>
            <a:r>
              <a:rPr lang="en-US" i="1" dirty="0"/>
              <a:t>	</a:t>
            </a:r>
            <a:r>
              <a:rPr lang="en-US" i="1" dirty="0" smtClean="0"/>
              <a:t>							</a:t>
            </a:r>
            <a:endParaRPr lang="en-US" i="1" dirty="0"/>
          </a:p>
          <a:p>
            <a:pPr algn="l"/>
            <a:endParaRPr lang="en-US" dirty="0"/>
          </a:p>
        </p:txBody>
      </p:sp>
    </p:spTree>
    <p:extLst>
      <p:ext uri="{BB962C8B-B14F-4D97-AF65-F5344CB8AC3E}">
        <p14:creationId xmlns:p14="http://schemas.microsoft.com/office/powerpoint/2010/main" val="14864503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Value of an ELL Peer coach</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With your table partner</a:t>
            </a:r>
          </a:p>
          <a:p>
            <a:pPr marL="0" indent="0">
              <a:buNone/>
            </a:pPr>
            <a:r>
              <a:rPr lang="en-US" dirty="0" smtClean="0"/>
              <a:t>	- In what ways would this model benefit your teachers, both ESL  	  and content teacher?</a:t>
            </a:r>
          </a:p>
          <a:p>
            <a:pPr marL="0" indent="0">
              <a:buNone/>
            </a:pPr>
            <a:r>
              <a:rPr lang="en-US" dirty="0"/>
              <a:t>	</a:t>
            </a:r>
            <a:r>
              <a:rPr lang="en-US" dirty="0" smtClean="0"/>
              <a:t>- What are some roadblocks to incorporating consulting at your school?</a:t>
            </a:r>
          </a:p>
          <a:p>
            <a:pPr marL="0" indent="0">
              <a:buNone/>
            </a:pPr>
            <a:r>
              <a:rPr lang="en-US" dirty="0"/>
              <a:t>	</a:t>
            </a:r>
          </a:p>
          <a:p>
            <a:r>
              <a:rPr lang="en-US" dirty="0" smtClean="0"/>
              <a:t>Other means of implementing peer consulting/resources:</a:t>
            </a:r>
          </a:p>
          <a:p>
            <a:pPr marL="0" indent="0">
              <a:buNone/>
            </a:pPr>
            <a:r>
              <a:rPr lang="en-US" dirty="0"/>
              <a:t>	</a:t>
            </a:r>
            <a:r>
              <a:rPr lang="en-US" dirty="0" smtClean="0"/>
              <a:t>- Office hours</a:t>
            </a:r>
          </a:p>
          <a:p>
            <a:pPr marL="0" indent="0">
              <a:buNone/>
            </a:pPr>
            <a:r>
              <a:rPr lang="en-US" dirty="0"/>
              <a:t>	</a:t>
            </a:r>
            <a:r>
              <a:rPr lang="en-US" dirty="0" smtClean="0"/>
              <a:t>- Google classroom</a:t>
            </a:r>
          </a:p>
          <a:p>
            <a:pPr marL="0" indent="0">
              <a:buNone/>
            </a:pPr>
            <a:r>
              <a:rPr lang="en-US" dirty="0"/>
              <a:t>	</a:t>
            </a:r>
            <a:r>
              <a:rPr lang="en-US" dirty="0" smtClean="0"/>
              <a:t>- Online discussion groups</a:t>
            </a:r>
          </a:p>
          <a:p>
            <a:pPr marL="0" indent="0">
              <a:buNone/>
            </a:pPr>
            <a:r>
              <a:rPr lang="en-US" dirty="0"/>
              <a:t>	</a:t>
            </a:r>
            <a:r>
              <a:rPr lang="en-US" dirty="0" smtClean="0"/>
              <a:t>- WIDA student portraits</a:t>
            </a:r>
            <a:endParaRPr lang="en-US" dirty="0"/>
          </a:p>
        </p:txBody>
      </p:sp>
    </p:spTree>
    <p:extLst>
      <p:ext uri="{BB962C8B-B14F-4D97-AF65-F5344CB8AC3E}">
        <p14:creationId xmlns:p14="http://schemas.microsoft.com/office/powerpoint/2010/main" val="76417881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rPr lang="en-US" sz="8000" dirty="0" smtClean="0"/>
              <a:t/>
            </a:r>
            <a:br>
              <a:rPr lang="en-US" sz="8000" dirty="0" smtClean="0"/>
            </a:br>
            <a:r>
              <a:rPr lang="en-US" sz="8000" dirty="0"/>
              <a:t/>
            </a:r>
            <a:br>
              <a:rPr lang="en-US" sz="8000" dirty="0"/>
            </a:br>
            <a:r>
              <a:rPr lang="en-US" sz="8000" dirty="0" smtClean="0"/>
              <a:t>Questions and Comments</a:t>
            </a:r>
            <a:endParaRPr lang="en-US" sz="8000" dirty="0"/>
          </a:p>
        </p:txBody>
      </p:sp>
      <p:sp>
        <p:nvSpPr>
          <p:cNvPr id="4" name="Subtitle 3"/>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05465900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Closing and evaluation</a:t>
            </a:r>
            <a:endParaRPr lang="en-US" dirty="0"/>
          </a:p>
        </p:txBody>
      </p:sp>
      <p:sp>
        <p:nvSpPr>
          <p:cNvPr id="3" name="Content Placeholder 2"/>
          <p:cNvSpPr>
            <a:spLocks noGrp="1"/>
          </p:cNvSpPr>
          <p:nvPr>
            <p:ph sz="half" idx="1"/>
          </p:nvPr>
        </p:nvSpPr>
        <p:spPr/>
        <p:txBody>
          <a:bodyPr/>
          <a:lstStyle/>
          <a:p>
            <a:pPr marL="0" indent="0">
              <a:buNone/>
            </a:pPr>
            <a:r>
              <a:rPr lang="en-US" dirty="0" smtClean="0"/>
              <a:t>“No man is an island,</a:t>
            </a:r>
          </a:p>
          <a:p>
            <a:pPr marL="0" indent="0">
              <a:buNone/>
            </a:pPr>
            <a:r>
              <a:rPr lang="en-US" dirty="0"/>
              <a:t> </a:t>
            </a:r>
            <a:r>
              <a:rPr lang="en-US" dirty="0" smtClean="0"/>
              <a:t> Entire of itself,</a:t>
            </a:r>
          </a:p>
          <a:p>
            <a:pPr marL="0" indent="0">
              <a:buNone/>
            </a:pPr>
            <a:r>
              <a:rPr lang="en-US" dirty="0"/>
              <a:t> </a:t>
            </a:r>
            <a:r>
              <a:rPr lang="en-US" dirty="0" smtClean="0"/>
              <a:t> Every man is a piece of the continent,</a:t>
            </a:r>
          </a:p>
          <a:p>
            <a:pPr marL="0" indent="0">
              <a:buNone/>
            </a:pPr>
            <a:r>
              <a:rPr lang="en-US" dirty="0"/>
              <a:t> </a:t>
            </a:r>
            <a:r>
              <a:rPr lang="en-US" dirty="0" smtClean="0"/>
              <a:t> A part of the main…”</a:t>
            </a:r>
          </a:p>
          <a:p>
            <a:pPr marL="0" indent="0">
              <a:buNone/>
            </a:pPr>
            <a:r>
              <a:rPr lang="en-US" dirty="0" smtClean="0"/>
              <a:t>	- John Donne</a:t>
            </a:r>
            <a:endParaRPr lang="en-US" dirty="0"/>
          </a:p>
        </p:txBody>
      </p:sp>
      <p:sp>
        <p:nvSpPr>
          <p:cNvPr id="4" name="Content Placeholder 3"/>
          <p:cNvSpPr>
            <a:spLocks noGrp="1"/>
          </p:cNvSpPr>
          <p:nvPr>
            <p:ph sz="half" idx="2"/>
          </p:nvPr>
        </p:nvSpPr>
        <p:spPr/>
        <p:txBody>
          <a:bodyPr/>
          <a:lstStyle/>
          <a:p>
            <a:endParaRPr lang="en-US" dirty="0"/>
          </a:p>
        </p:txBody>
      </p:sp>
      <p:pic>
        <p:nvPicPr>
          <p:cNvPr id="1026" name="Picture 2" descr="C:\Users\Byron\AppData\Local\Temp\Resized_20180119_132425_7523.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43022" y="726509"/>
            <a:ext cx="4349663" cy="5799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996738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 Stories”</a:t>
            </a:r>
            <a:endParaRPr lang="en-US" dirty="0"/>
          </a:p>
        </p:txBody>
      </p:sp>
      <p:sp>
        <p:nvSpPr>
          <p:cNvPr id="4" name="Content Placeholder 3"/>
          <p:cNvSpPr>
            <a:spLocks noGrp="1"/>
          </p:cNvSpPr>
          <p:nvPr>
            <p:ph sz="half" idx="1"/>
          </p:nvPr>
        </p:nvSpPr>
        <p:spPr/>
        <p:txBody>
          <a:bodyPr>
            <a:normAutofit/>
          </a:bodyPr>
          <a:lstStyle/>
          <a:p>
            <a:r>
              <a:rPr lang="en-US" dirty="0" smtClean="0"/>
              <a:t>With elbow partner you don’t work with</a:t>
            </a:r>
          </a:p>
          <a:p>
            <a:r>
              <a:rPr lang="en-US" dirty="0" smtClean="0"/>
              <a:t>Share the last “crisis” a teacher approached you with about one of their ELL students.</a:t>
            </a:r>
          </a:p>
          <a:p>
            <a:pPr>
              <a:buFont typeface="Courier New" panose="02070309020205020404" pitchFamily="49" charset="0"/>
              <a:buChar char="o"/>
            </a:pPr>
            <a:r>
              <a:rPr lang="en-US" sz="2000" dirty="0" smtClean="0"/>
              <a:t>What was the concern?</a:t>
            </a:r>
          </a:p>
          <a:p>
            <a:pPr>
              <a:buFont typeface="Courier New" panose="02070309020205020404" pitchFamily="49" charset="0"/>
              <a:buChar char="o"/>
            </a:pPr>
            <a:r>
              <a:rPr lang="en-US" sz="2000" dirty="0" smtClean="0"/>
              <a:t>Where did the conversation happen?</a:t>
            </a:r>
          </a:p>
          <a:p>
            <a:pPr>
              <a:buFont typeface="Courier New" panose="02070309020205020404" pitchFamily="49" charset="0"/>
              <a:buChar char="o"/>
            </a:pPr>
            <a:r>
              <a:rPr lang="en-US" sz="2000" dirty="0" smtClean="0"/>
              <a:t>When did it happen?</a:t>
            </a:r>
          </a:p>
          <a:p>
            <a:pPr>
              <a:buFont typeface="Courier New" panose="02070309020205020404" pitchFamily="49" charset="0"/>
              <a:buChar char="o"/>
            </a:pPr>
            <a:r>
              <a:rPr lang="en-US" sz="2000" dirty="0" smtClean="0"/>
              <a:t>Was it resolved?</a:t>
            </a:r>
          </a:p>
          <a:p>
            <a:r>
              <a:rPr lang="en-US" dirty="0" smtClean="0"/>
              <a:t>Share out</a:t>
            </a:r>
          </a:p>
        </p:txBody>
      </p:sp>
      <p:pic>
        <p:nvPicPr>
          <p:cNvPr id="1030" name="Picture 6" descr="Image result for gandalf so it begins the great battle of our semeste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172200" y="2097021"/>
            <a:ext cx="5181600" cy="29117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748158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for Session</a:t>
            </a:r>
            <a:endParaRPr lang="en-US" dirty="0"/>
          </a:p>
        </p:txBody>
      </p:sp>
      <p:sp>
        <p:nvSpPr>
          <p:cNvPr id="3" name="Content Placeholder 2"/>
          <p:cNvSpPr>
            <a:spLocks noGrp="1"/>
          </p:cNvSpPr>
          <p:nvPr>
            <p:ph sz="half" idx="1"/>
          </p:nvPr>
        </p:nvSpPr>
        <p:spPr/>
        <p:txBody>
          <a:bodyPr/>
          <a:lstStyle/>
          <a:p>
            <a:r>
              <a:rPr lang="en-US" dirty="0" smtClean="0"/>
              <a:t>Discuss historical role of ELL teacher as educator and support for peers</a:t>
            </a:r>
          </a:p>
          <a:p>
            <a:r>
              <a:rPr lang="en-US" dirty="0" smtClean="0"/>
              <a:t>Understand program model of Canyon Ridge High School.</a:t>
            </a:r>
          </a:p>
          <a:p>
            <a:r>
              <a:rPr lang="en-US" dirty="0" smtClean="0"/>
              <a:t>Discuss ideas for incorporating peer consulting in your own school.</a:t>
            </a:r>
          </a:p>
          <a:p>
            <a:endParaRPr lang="en-US" dirty="0"/>
          </a:p>
        </p:txBody>
      </p:sp>
      <p:pic>
        <p:nvPicPr>
          <p:cNvPr id="5" name="Content Placeholder 4"/>
          <p:cNvPicPr>
            <a:picLocks noGrp="1" noChangeAspect="1"/>
          </p:cNvPicPr>
          <p:nvPr>
            <p:ph sz="half" idx="2"/>
          </p:nvPr>
        </p:nvPicPr>
        <p:blipFill>
          <a:blip r:embed="rId2"/>
          <a:stretch>
            <a:fillRect/>
          </a:stretch>
        </p:blipFill>
        <p:spPr>
          <a:xfrm>
            <a:off x="6096000" y="1825625"/>
            <a:ext cx="5181600" cy="3466490"/>
          </a:xfrm>
          <a:prstGeom prst="rect">
            <a:avLst/>
          </a:prstGeom>
        </p:spPr>
      </p:pic>
    </p:spTree>
    <p:extLst>
      <p:ext uri="{BB962C8B-B14F-4D97-AF65-F5344CB8AC3E}">
        <p14:creationId xmlns:p14="http://schemas.microsoft.com/office/powerpoint/2010/main" val="168498048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Partner</a:t>
            </a:r>
            <a:endParaRPr lang="en-US" dirty="0"/>
          </a:p>
        </p:txBody>
      </p:sp>
      <p:sp>
        <p:nvSpPr>
          <p:cNvPr id="3" name="Content Placeholder 2"/>
          <p:cNvSpPr>
            <a:spLocks noGrp="1"/>
          </p:cNvSpPr>
          <p:nvPr>
            <p:ph sz="half" idx="1"/>
          </p:nvPr>
        </p:nvSpPr>
        <p:spPr/>
        <p:txBody>
          <a:bodyPr/>
          <a:lstStyle/>
          <a:p>
            <a:r>
              <a:rPr lang="en-US" dirty="0" smtClean="0"/>
              <a:t>What are the expectations and responsibilities of your school’s ELL teacher(s)?</a:t>
            </a:r>
          </a:p>
          <a:p>
            <a:r>
              <a:rPr lang="en-US" dirty="0" smtClean="0"/>
              <a:t>What tasks of the ELL teacher differ from other teachers in the school?</a:t>
            </a:r>
          </a:p>
          <a:p>
            <a:r>
              <a:rPr lang="en-US" dirty="0" smtClean="0"/>
              <a:t>What was your ELL program 20 years ago?  10 years ago?  Now?</a:t>
            </a:r>
            <a:endParaRPr lang="en-US" dirty="0"/>
          </a:p>
        </p:txBody>
      </p:sp>
      <p:pic>
        <p:nvPicPr>
          <p:cNvPr id="2050"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361309" y="1690688"/>
            <a:ext cx="5121707" cy="35851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588170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Evolution of educational collaboration</a:t>
            </a:r>
            <a:endParaRPr lang="en-US" dirty="0"/>
          </a:p>
        </p:txBody>
      </p:sp>
      <p:sp>
        <p:nvSpPr>
          <p:cNvPr id="7" name="Text Placeholder 6"/>
          <p:cNvSpPr>
            <a:spLocks noGrp="1"/>
          </p:cNvSpPr>
          <p:nvPr>
            <p:ph type="body" idx="1"/>
          </p:nvPr>
        </p:nvSpPr>
        <p:spPr/>
        <p:txBody>
          <a:bodyPr/>
          <a:lstStyle/>
          <a:p>
            <a:r>
              <a:rPr lang="en-US" dirty="0" smtClean="0"/>
              <a:t>Individualism</a:t>
            </a:r>
            <a:endParaRPr lang="en-US" dirty="0"/>
          </a:p>
        </p:txBody>
      </p:sp>
      <p:sp>
        <p:nvSpPr>
          <p:cNvPr id="9" name="Text Placeholder 8"/>
          <p:cNvSpPr>
            <a:spLocks noGrp="1"/>
          </p:cNvSpPr>
          <p:nvPr>
            <p:ph type="body" sz="quarter" idx="3"/>
          </p:nvPr>
        </p:nvSpPr>
        <p:spPr/>
        <p:txBody>
          <a:bodyPr/>
          <a:lstStyle/>
          <a:p>
            <a:r>
              <a:rPr lang="en-US" dirty="0" smtClean="0"/>
              <a:t>Collectivism</a:t>
            </a:r>
            <a:endParaRPr lang="en-US" dirty="0"/>
          </a:p>
        </p:txBody>
      </p:sp>
      <p:graphicFrame>
        <p:nvGraphicFramePr>
          <p:cNvPr id="2" name="Content Placeholder 1"/>
          <p:cNvGraphicFramePr>
            <a:graphicFrameLocks noGrp="1"/>
          </p:cNvGraphicFramePr>
          <p:nvPr>
            <p:ph sz="quarter" idx="4"/>
            <p:extLst>
              <p:ext uri="{D42A27DB-BD31-4B8C-83A1-F6EECF244321}">
                <p14:modId xmlns:p14="http://schemas.microsoft.com/office/powerpoint/2010/main" val="3806799285"/>
              </p:ext>
            </p:extLst>
          </p:nvPr>
        </p:nvGraphicFramePr>
        <p:xfrm>
          <a:off x="6097588" y="2769577"/>
          <a:ext cx="5183188" cy="36845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Oval 10"/>
          <p:cNvSpPr/>
          <p:nvPr/>
        </p:nvSpPr>
        <p:spPr>
          <a:xfrm>
            <a:off x="905608" y="2602523"/>
            <a:ext cx="1679330" cy="1705708"/>
          </a:xfrm>
          <a:prstGeom prst="ellipse">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dirty="0" smtClean="0"/>
              <a:t>Student</a:t>
            </a:r>
            <a:endParaRPr lang="en-US" sz="2000" dirty="0"/>
          </a:p>
        </p:txBody>
      </p:sp>
      <p:sp>
        <p:nvSpPr>
          <p:cNvPr id="12" name="Content Placeholder 11"/>
          <p:cNvSpPr>
            <a:spLocks noGrp="1"/>
          </p:cNvSpPr>
          <p:nvPr>
            <p:ph sz="half" idx="2"/>
          </p:nvPr>
        </p:nvSpPr>
        <p:spPr>
          <a:xfrm>
            <a:off x="839789" y="4484077"/>
            <a:ext cx="1745150" cy="1705586"/>
          </a:xfrm>
          <a:prstGeom prst="ellipse">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marL="0" indent="0" algn="ctr">
              <a:buNone/>
            </a:pPr>
            <a:r>
              <a:rPr lang="en-US" sz="2000" dirty="0" smtClean="0"/>
              <a:t>Content Teacher</a:t>
            </a:r>
            <a:endParaRPr lang="en-US" sz="2000" dirty="0"/>
          </a:p>
        </p:txBody>
      </p:sp>
      <p:sp>
        <p:nvSpPr>
          <p:cNvPr id="13" name="Content Placeholder 11"/>
          <p:cNvSpPr txBox="1">
            <a:spLocks/>
          </p:cNvSpPr>
          <p:nvPr/>
        </p:nvSpPr>
        <p:spPr>
          <a:xfrm>
            <a:off x="3464169" y="2602524"/>
            <a:ext cx="1688122" cy="1705708"/>
          </a:xfrm>
          <a:prstGeom prst="ellipse">
            <a:avLst/>
          </a:prstGeom>
          <a:gradFill>
            <a:gsLst>
              <a:gs pos="50000">
                <a:schemeClr val="accent1">
                  <a:lumMod val="105000"/>
                  <a:satMod val="103000"/>
                  <a:tint val="73000"/>
                </a:schemeClr>
              </a:gs>
              <a:gs pos="100000">
                <a:schemeClr val="accent1">
                  <a:lumMod val="105000"/>
                  <a:satMod val="109000"/>
                  <a:tint val="81000"/>
                </a:schemeClr>
              </a:gs>
            </a:gsLst>
          </a:gradFill>
          <a:ln>
            <a:solidFill>
              <a:schemeClr val="tx1"/>
            </a:solid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Font typeface="Arial" panose="020B0604020202020204" pitchFamily="34" charset="0"/>
              <a:buNone/>
            </a:pPr>
            <a:r>
              <a:rPr lang="en-US" sz="2000" dirty="0" smtClean="0"/>
              <a:t>ELL Teacher</a:t>
            </a:r>
            <a:endParaRPr lang="en-US" sz="2000" dirty="0"/>
          </a:p>
        </p:txBody>
      </p:sp>
      <p:sp>
        <p:nvSpPr>
          <p:cNvPr id="14" name="Content Placeholder 11"/>
          <p:cNvSpPr txBox="1">
            <a:spLocks/>
          </p:cNvSpPr>
          <p:nvPr/>
        </p:nvSpPr>
        <p:spPr>
          <a:xfrm>
            <a:off x="3418681" y="4484077"/>
            <a:ext cx="1688122" cy="1705586"/>
          </a:xfrm>
          <a:prstGeom prst="ellipse">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Font typeface="Arial" panose="020B0604020202020204" pitchFamily="34" charset="0"/>
              <a:buNone/>
            </a:pPr>
            <a:r>
              <a:rPr lang="en-US" sz="1400" dirty="0" smtClean="0"/>
              <a:t>Administrator</a:t>
            </a:r>
            <a:endParaRPr lang="en-US" sz="1400" dirty="0"/>
          </a:p>
        </p:txBody>
      </p:sp>
    </p:spTree>
    <p:extLst>
      <p:ext uri="{BB962C8B-B14F-4D97-AF65-F5344CB8AC3E}">
        <p14:creationId xmlns:p14="http://schemas.microsoft.com/office/powerpoint/2010/main" val="17439995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our school:</a:t>
            </a:r>
            <a:endParaRPr lang="en-US" dirty="0"/>
          </a:p>
        </p:txBody>
      </p:sp>
      <p:sp>
        <p:nvSpPr>
          <p:cNvPr id="3" name="Text Placeholder 2"/>
          <p:cNvSpPr>
            <a:spLocks noGrp="1"/>
          </p:cNvSpPr>
          <p:nvPr>
            <p:ph type="body" idx="1"/>
          </p:nvPr>
        </p:nvSpPr>
        <p:spPr/>
        <p:txBody>
          <a:bodyPr/>
          <a:lstStyle/>
          <a:p>
            <a:r>
              <a:rPr lang="en-US" dirty="0" smtClean="0"/>
              <a:t>Canyon Ridge High School</a:t>
            </a:r>
            <a:endParaRPr lang="en-US" dirty="0"/>
          </a:p>
        </p:txBody>
      </p:sp>
      <p:sp>
        <p:nvSpPr>
          <p:cNvPr id="4" name="Content Placeholder 3"/>
          <p:cNvSpPr>
            <a:spLocks noGrp="1"/>
          </p:cNvSpPr>
          <p:nvPr>
            <p:ph sz="half" idx="2"/>
          </p:nvPr>
        </p:nvSpPr>
        <p:spPr/>
        <p:txBody>
          <a:bodyPr>
            <a:normAutofit fontScale="92500"/>
          </a:bodyPr>
          <a:lstStyle/>
          <a:p>
            <a:r>
              <a:rPr lang="en-US" dirty="0" smtClean="0"/>
              <a:t>One of two high schools in district</a:t>
            </a:r>
          </a:p>
          <a:p>
            <a:r>
              <a:rPr lang="en-US" dirty="0" smtClean="0"/>
              <a:t>Only high school ELL program in district</a:t>
            </a:r>
          </a:p>
          <a:p>
            <a:r>
              <a:rPr lang="en-US" dirty="0" smtClean="0"/>
              <a:t>60% free and reduced lunch</a:t>
            </a:r>
          </a:p>
          <a:p>
            <a:r>
              <a:rPr lang="en-US" dirty="0" smtClean="0"/>
              <a:t>Student body – 1,200</a:t>
            </a:r>
          </a:p>
          <a:p>
            <a:r>
              <a:rPr lang="en-US" dirty="0" smtClean="0"/>
              <a:t>Teachers - 60</a:t>
            </a:r>
          </a:p>
          <a:p>
            <a:r>
              <a:rPr lang="en-US" dirty="0" smtClean="0"/>
              <a:t>Instructional Coaches and PD opportunities</a:t>
            </a:r>
          </a:p>
          <a:p>
            <a:endParaRPr lang="en-US" dirty="0"/>
          </a:p>
        </p:txBody>
      </p:sp>
      <p:sp>
        <p:nvSpPr>
          <p:cNvPr id="5" name="Text Placeholder 4"/>
          <p:cNvSpPr>
            <a:spLocks noGrp="1"/>
          </p:cNvSpPr>
          <p:nvPr>
            <p:ph type="body" sz="quarter" idx="3"/>
          </p:nvPr>
        </p:nvSpPr>
        <p:spPr/>
        <p:txBody>
          <a:bodyPr/>
          <a:lstStyle/>
          <a:p>
            <a:r>
              <a:rPr lang="en-US" dirty="0" smtClean="0"/>
              <a:t>ELL Population</a:t>
            </a:r>
            <a:endParaRPr lang="en-US" dirty="0"/>
          </a:p>
        </p:txBody>
      </p:sp>
      <p:sp>
        <p:nvSpPr>
          <p:cNvPr id="6" name="Content Placeholder 5"/>
          <p:cNvSpPr>
            <a:spLocks noGrp="1"/>
          </p:cNvSpPr>
          <p:nvPr>
            <p:ph sz="quarter" idx="4"/>
          </p:nvPr>
        </p:nvSpPr>
        <p:spPr/>
        <p:txBody>
          <a:bodyPr>
            <a:normAutofit lnSpcReduction="10000"/>
          </a:bodyPr>
          <a:lstStyle/>
          <a:p>
            <a:r>
              <a:rPr lang="en-US" dirty="0" smtClean="0"/>
              <a:t>120 students</a:t>
            </a:r>
          </a:p>
          <a:p>
            <a:r>
              <a:rPr lang="en-US" dirty="0" smtClean="0"/>
              <a:t>Refugees:  Congo, Iraq, Iran, Afghanistan, Eritrea, Burma, Nepal</a:t>
            </a:r>
          </a:p>
          <a:p>
            <a:r>
              <a:rPr lang="en-US" dirty="0" smtClean="0"/>
              <a:t>Spanish-speakers:  Unaccompanied minors, U.S. citizens</a:t>
            </a:r>
          </a:p>
          <a:p>
            <a:r>
              <a:rPr lang="en-US" dirty="0" smtClean="0"/>
              <a:t>27 languages spoken in school</a:t>
            </a:r>
          </a:p>
          <a:p>
            <a:r>
              <a:rPr lang="en-US" dirty="0" smtClean="0"/>
              <a:t>Other high need populations</a:t>
            </a:r>
          </a:p>
        </p:txBody>
      </p:sp>
    </p:spTree>
    <p:extLst>
      <p:ext uri="{BB962C8B-B14F-4D97-AF65-F5344CB8AC3E}">
        <p14:creationId xmlns:p14="http://schemas.microsoft.com/office/powerpoint/2010/main" val="110742639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534621314"/>
              </p:ext>
            </p:extLst>
          </p:nvPr>
        </p:nvGraphicFramePr>
        <p:xfrm>
          <a:off x="0" y="-2"/>
          <a:ext cx="12192000" cy="6858004"/>
        </p:xfrm>
        <a:graphic>
          <a:graphicData uri="http://schemas.openxmlformats.org/drawingml/2006/table">
            <a:tbl>
              <a:tblPr firstRow="1" bandRow="1">
                <a:tableStyleId>{616DA210-FB5B-4158-B5E0-FEB733F419BA}</a:tableStyleId>
              </a:tblPr>
              <a:tblGrid>
                <a:gridCol w="1219200">
                  <a:extLst>
                    <a:ext uri="{9D8B030D-6E8A-4147-A177-3AD203B41FA5}">
                      <a16:colId xmlns:a16="http://schemas.microsoft.com/office/drawing/2014/main" xmlns="" val="3573099893"/>
                    </a:ext>
                  </a:extLst>
                </a:gridCol>
                <a:gridCol w="1219200">
                  <a:extLst>
                    <a:ext uri="{9D8B030D-6E8A-4147-A177-3AD203B41FA5}">
                      <a16:colId xmlns:a16="http://schemas.microsoft.com/office/drawing/2014/main" xmlns="" val="3591591472"/>
                    </a:ext>
                  </a:extLst>
                </a:gridCol>
                <a:gridCol w="1219200">
                  <a:extLst>
                    <a:ext uri="{9D8B030D-6E8A-4147-A177-3AD203B41FA5}">
                      <a16:colId xmlns:a16="http://schemas.microsoft.com/office/drawing/2014/main" xmlns="" val="2441755090"/>
                    </a:ext>
                  </a:extLst>
                </a:gridCol>
                <a:gridCol w="1219200">
                  <a:extLst>
                    <a:ext uri="{9D8B030D-6E8A-4147-A177-3AD203B41FA5}">
                      <a16:colId xmlns:a16="http://schemas.microsoft.com/office/drawing/2014/main" xmlns="" val="4182272370"/>
                    </a:ext>
                  </a:extLst>
                </a:gridCol>
                <a:gridCol w="1219200">
                  <a:extLst>
                    <a:ext uri="{9D8B030D-6E8A-4147-A177-3AD203B41FA5}">
                      <a16:colId xmlns:a16="http://schemas.microsoft.com/office/drawing/2014/main" xmlns="" val="3838680153"/>
                    </a:ext>
                  </a:extLst>
                </a:gridCol>
                <a:gridCol w="1219200">
                  <a:extLst>
                    <a:ext uri="{9D8B030D-6E8A-4147-A177-3AD203B41FA5}">
                      <a16:colId xmlns:a16="http://schemas.microsoft.com/office/drawing/2014/main" xmlns="" val="4257073366"/>
                    </a:ext>
                  </a:extLst>
                </a:gridCol>
                <a:gridCol w="1219200">
                  <a:extLst>
                    <a:ext uri="{9D8B030D-6E8A-4147-A177-3AD203B41FA5}">
                      <a16:colId xmlns:a16="http://schemas.microsoft.com/office/drawing/2014/main" xmlns="" val="2449202559"/>
                    </a:ext>
                  </a:extLst>
                </a:gridCol>
                <a:gridCol w="1219200">
                  <a:extLst>
                    <a:ext uri="{9D8B030D-6E8A-4147-A177-3AD203B41FA5}">
                      <a16:colId xmlns:a16="http://schemas.microsoft.com/office/drawing/2014/main" xmlns="" val="1067030627"/>
                    </a:ext>
                  </a:extLst>
                </a:gridCol>
                <a:gridCol w="1219200">
                  <a:extLst>
                    <a:ext uri="{9D8B030D-6E8A-4147-A177-3AD203B41FA5}">
                      <a16:colId xmlns:a16="http://schemas.microsoft.com/office/drawing/2014/main" xmlns="" val="3090024468"/>
                    </a:ext>
                  </a:extLst>
                </a:gridCol>
                <a:gridCol w="1219200">
                  <a:extLst>
                    <a:ext uri="{9D8B030D-6E8A-4147-A177-3AD203B41FA5}">
                      <a16:colId xmlns:a16="http://schemas.microsoft.com/office/drawing/2014/main" xmlns="" val="2251825762"/>
                    </a:ext>
                  </a:extLst>
                </a:gridCol>
              </a:tblGrid>
              <a:tr h="1002631">
                <a:tc>
                  <a:txBody>
                    <a:bodyPr/>
                    <a:lstStyle/>
                    <a:p>
                      <a:r>
                        <a:rPr lang="en-US" sz="1800" dirty="0" smtClean="0"/>
                        <a:t>Academic Year</a:t>
                      </a:r>
                      <a:endParaRPr lang="en-US" sz="1800" dirty="0"/>
                    </a:p>
                  </a:txBody>
                  <a:tcPr/>
                </a:tc>
                <a:tc>
                  <a:txBody>
                    <a:bodyPr/>
                    <a:lstStyle/>
                    <a:p>
                      <a:r>
                        <a:rPr lang="en-US" sz="1800" dirty="0" smtClean="0"/>
                        <a:t>Number ELL teachers</a:t>
                      </a:r>
                      <a:endParaRPr lang="en-US" sz="1800" dirty="0"/>
                    </a:p>
                  </a:txBody>
                  <a:tcPr/>
                </a:tc>
                <a:tc>
                  <a:txBody>
                    <a:bodyPr/>
                    <a:lstStyle/>
                    <a:p>
                      <a:r>
                        <a:rPr lang="en-US" sz="1800" dirty="0" smtClean="0"/>
                        <a:t>Number ELL students</a:t>
                      </a:r>
                      <a:endParaRPr lang="en-US" sz="1800" dirty="0"/>
                    </a:p>
                  </a:txBody>
                  <a:tcPr/>
                </a:tc>
                <a:tc>
                  <a:txBody>
                    <a:bodyPr/>
                    <a:lstStyle/>
                    <a:p>
                      <a:r>
                        <a:rPr lang="en-US" sz="1800" dirty="0" smtClean="0"/>
                        <a:t>ELL</a:t>
                      </a:r>
                      <a:r>
                        <a:rPr lang="en-US" sz="1800" baseline="0" dirty="0" smtClean="0"/>
                        <a:t> Class</a:t>
                      </a:r>
                      <a:endParaRPr lang="en-US" sz="1800" dirty="0"/>
                    </a:p>
                  </a:txBody>
                  <a:tcPr/>
                </a:tc>
                <a:tc>
                  <a:txBody>
                    <a:bodyPr/>
                    <a:lstStyle/>
                    <a:p>
                      <a:r>
                        <a:rPr lang="en-US" sz="1800" dirty="0" smtClean="0"/>
                        <a:t>Study Hall</a:t>
                      </a:r>
                      <a:endParaRPr lang="en-US" sz="1800" dirty="0"/>
                    </a:p>
                  </a:txBody>
                  <a:tcPr/>
                </a:tc>
                <a:tc>
                  <a:txBody>
                    <a:bodyPr/>
                    <a:lstStyle/>
                    <a:p>
                      <a:r>
                        <a:rPr lang="en-US" sz="1800" dirty="0" smtClean="0"/>
                        <a:t>English</a:t>
                      </a:r>
                      <a:endParaRPr lang="en-US" sz="1800" dirty="0"/>
                    </a:p>
                  </a:txBody>
                  <a:tcPr/>
                </a:tc>
                <a:tc>
                  <a:txBody>
                    <a:bodyPr/>
                    <a:lstStyle/>
                    <a:p>
                      <a:r>
                        <a:rPr lang="en-US" sz="1800" dirty="0" smtClean="0"/>
                        <a:t>Math</a:t>
                      </a:r>
                      <a:endParaRPr lang="en-US" sz="1800" dirty="0"/>
                    </a:p>
                  </a:txBody>
                  <a:tcPr/>
                </a:tc>
                <a:tc>
                  <a:txBody>
                    <a:bodyPr/>
                    <a:lstStyle/>
                    <a:p>
                      <a:r>
                        <a:rPr lang="en-US" sz="1800" dirty="0" smtClean="0"/>
                        <a:t>Science</a:t>
                      </a:r>
                      <a:endParaRPr lang="en-US" sz="1800" dirty="0"/>
                    </a:p>
                  </a:txBody>
                  <a:tcPr/>
                </a:tc>
                <a:tc>
                  <a:txBody>
                    <a:bodyPr/>
                    <a:lstStyle/>
                    <a:p>
                      <a:r>
                        <a:rPr lang="en-US" sz="1800" dirty="0" smtClean="0"/>
                        <a:t>Social Studies</a:t>
                      </a:r>
                      <a:endParaRPr lang="en-US" sz="1800" dirty="0"/>
                    </a:p>
                  </a:txBody>
                  <a:tcPr/>
                </a:tc>
                <a:tc>
                  <a:txBody>
                    <a:bodyPr/>
                    <a:lstStyle/>
                    <a:p>
                      <a:r>
                        <a:rPr lang="en-US" sz="1800" dirty="0" smtClean="0"/>
                        <a:t>Computers</a:t>
                      </a:r>
                      <a:endParaRPr lang="en-US" sz="1800" dirty="0"/>
                    </a:p>
                  </a:txBody>
                  <a:tcPr/>
                </a:tc>
                <a:extLst>
                  <a:ext uri="{0D108BD9-81ED-4DB2-BD59-A6C34878D82A}">
                    <a16:rowId xmlns:a16="http://schemas.microsoft.com/office/drawing/2014/main" xmlns="" val="749467570"/>
                  </a:ext>
                </a:extLst>
              </a:tr>
              <a:tr h="650597">
                <a:tc>
                  <a:txBody>
                    <a:bodyPr/>
                    <a:lstStyle/>
                    <a:p>
                      <a:r>
                        <a:rPr lang="en-US" dirty="0" smtClean="0"/>
                        <a:t>09 – 10</a:t>
                      </a:r>
                      <a:endParaRPr lang="en-US" dirty="0"/>
                    </a:p>
                  </a:txBody>
                  <a:tcPr/>
                </a:tc>
                <a:tc>
                  <a:txBody>
                    <a:bodyPr/>
                    <a:lstStyle/>
                    <a:p>
                      <a:r>
                        <a:rPr lang="en-US" dirty="0" smtClean="0"/>
                        <a:t>1</a:t>
                      </a:r>
                      <a:endParaRPr lang="en-US" dirty="0"/>
                    </a:p>
                  </a:txBody>
                  <a:tcPr/>
                </a:tc>
                <a:tc>
                  <a:txBody>
                    <a:bodyPr/>
                    <a:lstStyle/>
                    <a:p>
                      <a:r>
                        <a:rPr lang="en-US" dirty="0" smtClean="0"/>
                        <a:t> ~ 30</a:t>
                      </a:r>
                      <a:endParaRPr lang="en-US" dirty="0"/>
                    </a:p>
                  </a:txBody>
                  <a:tcPr/>
                </a:tc>
                <a:tc>
                  <a:txBody>
                    <a:bodyPr/>
                    <a:lstStyle/>
                    <a:p>
                      <a:r>
                        <a:rPr lang="en-US" dirty="0" smtClean="0"/>
                        <a:t>X</a:t>
                      </a:r>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xmlns="" val="218111333"/>
                  </a:ext>
                </a:extLst>
              </a:tr>
              <a:tr h="650597">
                <a:tc>
                  <a:txBody>
                    <a:bodyPr/>
                    <a:lstStyle/>
                    <a:p>
                      <a:r>
                        <a:rPr lang="en-US" dirty="0" smtClean="0"/>
                        <a:t>10 – 11</a:t>
                      </a:r>
                      <a:endParaRPr lang="en-US" dirty="0"/>
                    </a:p>
                  </a:txBody>
                  <a:tcPr/>
                </a:tc>
                <a:tc>
                  <a:txBody>
                    <a:bodyPr/>
                    <a:lstStyle/>
                    <a:p>
                      <a:r>
                        <a:rPr lang="en-US" dirty="0" smtClean="0"/>
                        <a:t>2</a:t>
                      </a:r>
                      <a:endParaRPr lang="en-US" dirty="0"/>
                    </a:p>
                  </a:txBody>
                  <a:tcPr/>
                </a:tc>
                <a:tc>
                  <a:txBody>
                    <a:bodyPr/>
                    <a:lstStyle/>
                    <a:p>
                      <a:r>
                        <a:rPr lang="en-US" dirty="0" smtClean="0"/>
                        <a:t> ~ 40</a:t>
                      </a:r>
                      <a:endParaRPr lang="en-US" dirty="0"/>
                    </a:p>
                  </a:txBody>
                  <a:tcPr/>
                </a:tc>
                <a:tc>
                  <a:txBody>
                    <a:bodyPr/>
                    <a:lstStyle/>
                    <a:p>
                      <a:r>
                        <a:rPr lang="en-US" dirty="0" smtClean="0"/>
                        <a:t>X</a:t>
                      </a:r>
                      <a:endParaRPr lang="en-US" dirty="0"/>
                    </a:p>
                  </a:txBody>
                  <a:tcPr/>
                </a:tc>
                <a:tc>
                  <a:txBody>
                    <a:bodyPr/>
                    <a:lstStyle/>
                    <a:p>
                      <a:endParaRPr lang="en-US" dirty="0"/>
                    </a:p>
                  </a:txBody>
                  <a:tcPr/>
                </a:tc>
                <a:tc>
                  <a:txBody>
                    <a:bodyPr/>
                    <a:lstStyle/>
                    <a:p>
                      <a:r>
                        <a:rPr lang="en-US" dirty="0" smtClean="0"/>
                        <a:t>X</a:t>
                      </a:r>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xmlns="" val="142172111"/>
                  </a:ext>
                </a:extLst>
              </a:tr>
              <a:tr h="650597">
                <a:tc>
                  <a:txBody>
                    <a:bodyPr/>
                    <a:lstStyle/>
                    <a:p>
                      <a:r>
                        <a:rPr lang="en-US" dirty="0" smtClean="0"/>
                        <a:t>11</a:t>
                      </a:r>
                      <a:r>
                        <a:rPr lang="en-US" baseline="0" dirty="0" smtClean="0"/>
                        <a:t> – 12</a:t>
                      </a:r>
                      <a:endParaRPr lang="en-US" dirty="0"/>
                    </a:p>
                  </a:txBody>
                  <a:tcPr/>
                </a:tc>
                <a:tc>
                  <a:txBody>
                    <a:bodyPr/>
                    <a:lstStyle/>
                    <a:p>
                      <a:r>
                        <a:rPr lang="en-US" dirty="0" smtClean="0"/>
                        <a:t>2</a:t>
                      </a:r>
                      <a:endParaRPr lang="en-US" dirty="0"/>
                    </a:p>
                  </a:txBody>
                  <a:tcPr/>
                </a:tc>
                <a:tc>
                  <a:txBody>
                    <a:bodyPr/>
                    <a:lstStyle/>
                    <a:p>
                      <a:r>
                        <a:rPr lang="en-US" dirty="0" smtClean="0"/>
                        <a:t> ~</a:t>
                      </a:r>
                      <a:r>
                        <a:rPr lang="en-US" baseline="0" dirty="0" smtClean="0"/>
                        <a:t> 60</a:t>
                      </a:r>
                      <a:endParaRPr lang="en-US" dirty="0"/>
                    </a:p>
                  </a:txBody>
                  <a:tcPr/>
                </a:tc>
                <a:tc>
                  <a:txBody>
                    <a:bodyPr/>
                    <a:lstStyle/>
                    <a:p>
                      <a:r>
                        <a:rPr lang="en-US" dirty="0" smtClean="0"/>
                        <a:t>X</a:t>
                      </a:r>
                      <a:endParaRPr lang="en-US" dirty="0"/>
                    </a:p>
                  </a:txBody>
                  <a:tcPr/>
                </a:tc>
                <a:tc>
                  <a:txBody>
                    <a:bodyPr/>
                    <a:lstStyle/>
                    <a:p>
                      <a:r>
                        <a:rPr lang="en-US" dirty="0" smtClean="0"/>
                        <a:t>X</a:t>
                      </a:r>
                      <a:endParaRPr lang="en-US" dirty="0"/>
                    </a:p>
                  </a:txBody>
                  <a:tcPr/>
                </a:tc>
                <a:tc>
                  <a:txBody>
                    <a:bodyPr/>
                    <a:lstStyle/>
                    <a:p>
                      <a:r>
                        <a:rPr lang="en-US" dirty="0" smtClean="0"/>
                        <a:t>X</a:t>
                      </a:r>
                      <a:endParaRPr lang="en-US" dirty="0"/>
                    </a:p>
                  </a:txBody>
                  <a:tcPr/>
                </a:tc>
                <a:tc>
                  <a:txBody>
                    <a:bodyPr/>
                    <a:lstStyle/>
                    <a:p>
                      <a:r>
                        <a:rPr lang="en-US" dirty="0" smtClean="0"/>
                        <a:t>X</a:t>
                      </a:r>
                      <a:endParaRPr lang="en-US" dirty="0"/>
                    </a:p>
                  </a:txBody>
                  <a:tcPr/>
                </a:tc>
                <a:tc>
                  <a:txBody>
                    <a:bodyPr/>
                    <a:lstStyle/>
                    <a:p>
                      <a:endParaRPr lang="en-US" dirty="0"/>
                    </a:p>
                  </a:txBody>
                  <a:tcPr/>
                </a:tc>
                <a:tc>
                  <a:txBody>
                    <a:bodyPr/>
                    <a:lstStyle/>
                    <a:p>
                      <a:endParaRPr lang="en-US" dirty="0"/>
                    </a:p>
                  </a:txBody>
                  <a:tcPr/>
                </a:tc>
                <a:tc>
                  <a:txBody>
                    <a:bodyPr/>
                    <a:lstStyle/>
                    <a:p>
                      <a:r>
                        <a:rPr lang="en-US" dirty="0" smtClean="0"/>
                        <a:t>X</a:t>
                      </a:r>
                      <a:endParaRPr lang="en-US" dirty="0"/>
                    </a:p>
                  </a:txBody>
                  <a:tcPr/>
                </a:tc>
                <a:extLst>
                  <a:ext uri="{0D108BD9-81ED-4DB2-BD59-A6C34878D82A}">
                    <a16:rowId xmlns:a16="http://schemas.microsoft.com/office/drawing/2014/main" xmlns="" val="79791004"/>
                  </a:ext>
                </a:extLst>
              </a:tr>
              <a:tr h="650597">
                <a:tc>
                  <a:txBody>
                    <a:bodyPr/>
                    <a:lstStyle/>
                    <a:p>
                      <a:r>
                        <a:rPr lang="en-US" dirty="0" smtClean="0"/>
                        <a:t>12 – 13</a:t>
                      </a:r>
                      <a:endParaRPr lang="en-US" dirty="0"/>
                    </a:p>
                  </a:txBody>
                  <a:tcPr/>
                </a:tc>
                <a:tc>
                  <a:txBody>
                    <a:bodyPr/>
                    <a:lstStyle/>
                    <a:p>
                      <a:r>
                        <a:rPr lang="en-US" dirty="0" smtClean="0"/>
                        <a:t>3</a:t>
                      </a:r>
                      <a:endParaRPr lang="en-US" dirty="0"/>
                    </a:p>
                  </a:txBody>
                  <a:tcPr/>
                </a:tc>
                <a:tc>
                  <a:txBody>
                    <a:bodyPr/>
                    <a:lstStyle/>
                    <a:p>
                      <a:r>
                        <a:rPr lang="en-US" dirty="0" smtClean="0"/>
                        <a:t> ~ 60</a:t>
                      </a:r>
                      <a:endParaRPr lang="en-US" dirty="0"/>
                    </a:p>
                  </a:txBody>
                  <a:tcPr/>
                </a:tc>
                <a:tc>
                  <a:txBody>
                    <a:bodyPr/>
                    <a:lstStyle/>
                    <a:p>
                      <a:r>
                        <a:rPr lang="en-US" dirty="0" smtClean="0"/>
                        <a:t>X</a:t>
                      </a:r>
                      <a:endParaRPr lang="en-US" dirty="0"/>
                    </a:p>
                  </a:txBody>
                  <a:tcPr/>
                </a:tc>
                <a:tc>
                  <a:txBody>
                    <a:bodyPr/>
                    <a:lstStyle/>
                    <a:p>
                      <a:r>
                        <a:rPr lang="en-US" dirty="0" smtClean="0"/>
                        <a:t>X</a:t>
                      </a:r>
                      <a:endParaRPr lang="en-US" dirty="0"/>
                    </a:p>
                  </a:txBody>
                  <a:tcPr/>
                </a:tc>
                <a:tc>
                  <a:txBody>
                    <a:bodyPr/>
                    <a:lstStyle/>
                    <a:p>
                      <a:r>
                        <a:rPr lang="en-US" dirty="0" smtClean="0"/>
                        <a:t>X</a:t>
                      </a:r>
                      <a:endParaRPr lang="en-US" dirty="0"/>
                    </a:p>
                  </a:txBody>
                  <a:tcPr/>
                </a:tc>
                <a:tc>
                  <a:txBody>
                    <a:bodyPr/>
                    <a:lstStyle/>
                    <a:p>
                      <a:r>
                        <a:rPr lang="en-US" dirty="0" smtClean="0"/>
                        <a:t>X</a:t>
                      </a:r>
                      <a:endParaRPr lang="en-US" dirty="0"/>
                    </a:p>
                  </a:txBody>
                  <a:tcPr/>
                </a:tc>
                <a:tc>
                  <a:txBody>
                    <a:bodyPr/>
                    <a:lstStyle/>
                    <a:p>
                      <a:r>
                        <a:rPr lang="en-US" dirty="0" smtClean="0"/>
                        <a:t>X</a:t>
                      </a:r>
                      <a:endParaRPr lang="en-US" dirty="0"/>
                    </a:p>
                  </a:txBody>
                  <a:tcPr/>
                </a:tc>
                <a:tc>
                  <a:txBody>
                    <a:bodyPr/>
                    <a:lstStyle/>
                    <a:p>
                      <a:r>
                        <a:rPr lang="en-US" dirty="0" smtClean="0"/>
                        <a:t>X</a:t>
                      </a:r>
                      <a:endParaRPr lang="en-US" dirty="0"/>
                    </a:p>
                  </a:txBody>
                  <a:tcPr/>
                </a:tc>
                <a:tc>
                  <a:txBody>
                    <a:bodyPr/>
                    <a:lstStyle/>
                    <a:p>
                      <a:r>
                        <a:rPr lang="en-US" dirty="0" smtClean="0"/>
                        <a:t>X</a:t>
                      </a:r>
                      <a:endParaRPr lang="en-US" dirty="0"/>
                    </a:p>
                  </a:txBody>
                  <a:tcPr/>
                </a:tc>
                <a:extLst>
                  <a:ext uri="{0D108BD9-81ED-4DB2-BD59-A6C34878D82A}">
                    <a16:rowId xmlns:a16="http://schemas.microsoft.com/office/drawing/2014/main" xmlns="" val="2610325320"/>
                  </a:ext>
                </a:extLst>
              </a:tr>
              <a:tr h="650597">
                <a:tc>
                  <a:txBody>
                    <a:bodyPr/>
                    <a:lstStyle/>
                    <a:p>
                      <a:r>
                        <a:rPr lang="en-US" dirty="0" smtClean="0"/>
                        <a:t>13 – 14</a:t>
                      </a:r>
                      <a:endParaRPr lang="en-US" dirty="0"/>
                    </a:p>
                  </a:txBody>
                  <a:tcPr/>
                </a:tc>
                <a:tc>
                  <a:txBody>
                    <a:bodyPr/>
                    <a:lstStyle/>
                    <a:p>
                      <a:r>
                        <a:rPr lang="en-US" dirty="0" smtClean="0"/>
                        <a:t>3.5</a:t>
                      </a:r>
                      <a:endParaRPr lang="en-US" dirty="0"/>
                    </a:p>
                  </a:txBody>
                  <a:tcPr/>
                </a:tc>
                <a:tc>
                  <a:txBody>
                    <a:bodyPr/>
                    <a:lstStyle/>
                    <a:p>
                      <a:r>
                        <a:rPr lang="en-US" dirty="0" smtClean="0"/>
                        <a:t>~</a:t>
                      </a:r>
                      <a:r>
                        <a:rPr lang="en-US" baseline="0" dirty="0" smtClean="0"/>
                        <a:t> 50</a:t>
                      </a:r>
                      <a:endParaRPr lang="en-US" dirty="0"/>
                    </a:p>
                  </a:txBody>
                  <a:tcPr/>
                </a:tc>
                <a:tc>
                  <a:txBody>
                    <a:bodyPr/>
                    <a:lstStyle/>
                    <a:p>
                      <a:r>
                        <a:rPr lang="en-US" dirty="0" smtClean="0"/>
                        <a:t>X</a:t>
                      </a:r>
                      <a:endParaRPr lang="en-US" dirty="0"/>
                    </a:p>
                  </a:txBody>
                  <a:tcPr/>
                </a:tc>
                <a:tc>
                  <a:txBody>
                    <a:bodyPr/>
                    <a:lstStyle/>
                    <a:p>
                      <a:endParaRPr lang="en-US" dirty="0"/>
                    </a:p>
                  </a:txBody>
                  <a:tcPr/>
                </a:tc>
                <a:tc>
                  <a:txBody>
                    <a:bodyPr/>
                    <a:lstStyle/>
                    <a:p>
                      <a:r>
                        <a:rPr lang="en-US" dirty="0" smtClean="0"/>
                        <a:t>X</a:t>
                      </a:r>
                      <a:endParaRPr lang="en-US" dirty="0"/>
                    </a:p>
                  </a:txBody>
                  <a:tcPr/>
                </a:tc>
                <a:tc>
                  <a:txBody>
                    <a:bodyPr/>
                    <a:lstStyle/>
                    <a:p>
                      <a:r>
                        <a:rPr lang="en-US" dirty="0" smtClean="0"/>
                        <a:t>X</a:t>
                      </a:r>
                      <a:endParaRPr lang="en-US" dirty="0"/>
                    </a:p>
                  </a:txBody>
                  <a:tcPr/>
                </a:tc>
                <a:tc>
                  <a:txBody>
                    <a:bodyPr/>
                    <a:lstStyle/>
                    <a:p>
                      <a:r>
                        <a:rPr lang="en-US" dirty="0" smtClean="0"/>
                        <a:t>X</a:t>
                      </a:r>
                      <a:endParaRPr lang="en-US" dirty="0"/>
                    </a:p>
                  </a:txBody>
                  <a:tcPr/>
                </a:tc>
                <a:tc>
                  <a:txBody>
                    <a:bodyPr/>
                    <a:lstStyle/>
                    <a:p>
                      <a:r>
                        <a:rPr lang="en-US" dirty="0" smtClean="0"/>
                        <a:t>X</a:t>
                      </a:r>
                      <a:endParaRPr lang="en-US" dirty="0"/>
                    </a:p>
                  </a:txBody>
                  <a:tcPr/>
                </a:tc>
                <a:tc>
                  <a:txBody>
                    <a:bodyPr/>
                    <a:lstStyle/>
                    <a:p>
                      <a:endParaRPr lang="en-US" dirty="0"/>
                    </a:p>
                  </a:txBody>
                  <a:tcPr/>
                </a:tc>
                <a:extLst>
                  <a:ext uri="{0D108BD9-81ED-4DB2-BD59-A6C34878D82A}">
                    <a16:rowId xmlns:a16="http://schemas.microsoft.com/office/drawing/2014/main" xmlns="" val="516959192"/>
                  </a:ext>
                </a:extLst>
              </a:tr>
              <a:tr h="650597">
                <a:tc>
                  <a:txBody>
                    <a:bodyPr/>
                    <a:lstStyle/>
                    <a:p>
                      <a:r>
                        <a:rPr lang="en-US" dirty="0" smtClean="0"/>
                        <a:t>14 – 15</a:t>
                      </a:r>
                      <a:endParaRPr lang="en-US" dirty="0"/>
                    </a:p>
                  </a:txBody>
                  <a:tcPr/>
                </a:tc>
                <a:tc>
                  <a:txBody>
                    <a:bodyPr/>
                    <a:lstStyle/>
                    <a:p>
                      <a:r>
                        <a:rPr lang="en-US" dirty="0" smtClean="0"/>
                        <a:t>3.5</a:t>
                      </a:r>
                      <a:endParaRPr lang="en-US" dirty="0"/>
                    </a:p>
                  </a:txBody>
                  <a:tcPr/>
                </a:tc>
                <a:tc>
                  <a:txBody>
                    <a:bodyPr/>
                    <a:lstStyle/>
                    <a:p>
                      <a:r>
                        <a:rPr lang="en-US" dirty="0" smtClean="0"/>
                        <a:t>~</a:t>
                      </a:r>
                      <a:r>
                        <a:rPr lang="en-US" baseline="0" dirty="0" smtClean="0"/>
                        <a:t> 75</a:t>
                      </a:r>
                      <a:endParaRPr lang="en-US" dirty="0"/>
                    </a:p>
                  </a:txBody>
                  <a:tcPr/>
                </a:tc>
                <a:tc>
                  <a:txBody>
                    <a:bodyPr/>
                    <a:lstStyle/>
                    <a:p>
                      <a:r>
                        <a:rPr lang="en-US" dirty="0" smtClean="0"/>
                        <a:t>X</a:t>
                      </a:r>
                      <a:endParaRPr lang="en-US" dirty="0"/>
                    </a:p>
                  </a:txBody>
                  <a:tcPr/>
                </a:tc>
                <a:tc>
                  <a:txBody>
                    <a:bodyPr/>
                    <a:lstStyle/>
                    <a:p>
                      <a:endParaRPr lang="en-US" dirty="0"/>
                    </a:p>
                  </a:txBody>
                  <a:tcPr/>
                </a:tc>
                <a:tc>
                  <a:txBody>
                    <a:bodyPr/>
                    <a:lstStyle/>
                    <a:p>
                      <a:r>
                        <a:rPr lang="en-US" dirty="0" smtClean="0"/>
                        <a:t>X</a:t>
                      </a:r>
                      <a:endParaRPr lang="en-US" dirty="0"/>
                    </a:p>
                  </a:txBody>
                  <a:tcPr/>
                </a:tc>
                <a:tc>
                  <a:txBody>
                    <a:bodyPr/>
                    <a:lstStyle/>
                    <a:p>
                      <a:r>
                        <a:rPr lang="en-US" dirty="0" smtClean="0"/>
                        <a:t>X</a:t>
                      </a:r>
                      <a:endParaRPr lang="en-US" dirty="0"/>
                    </a:p>
                  </a:txBody>
                  <a:tcPr/>
                </a:tc>
                <a:tc>
                  <a:txBody>
                    <a:bodyPr/>
                    <a:lstStyle/>
                    <a:p>
                      <a:r>
                        <a:rPr lang="en-US" dirty="0" smtClean="0"/>
                        <a:t>X</a:t>
                      </a:r>
                      <a:endParaRPr lang="en-US" dirty="0"/>
                    </a:p>
                  </a:txBody>
                  <a:tcPr/>
                </a:tc>
                <a:tc>
                  <a:txBody>
                    <a:bodyPr/>
                    <a:lstStyle/>
                    <a:p>
                      <a:r>
                        <a:rPr lang="en-US" dirty="0" smtClean="0"/>
                        <a:t>X</a:t>
                      </a:r>
                      <a:endParaRPr lang="en-US" dirty="0"/>
                    </a:p>
                  </a:txBody>
                  <a:tcPr/>
                </a:tc>
                <a:tc>
                  <a:txBody>
                    <a:bodyPr/>
                    <a:lstStyle/>
                    <a:p>
                      <a:endParaRPr lang="en-US"/>
                    </a:p>
                  </a:txBody>
                  <a:tcPr/>
                </a:tc>
                <a:extLst>
                  <a:ext uri="{0D108BD9-81ED-4DB2-BD59-A6C34878D82A}">
                    <a16:rowId xmlns:a16="http://schemas.microsoft.com/office/drawing/2014/main" xmlns="" val="3871396139"/>
                  </a:ext>
                </a:extLst>
              </a:tr>
              <a:tr h="650597">
                <a:tc>
                  <a:txBody>
                    <a:bodyPr/>
                    <a:lstStyle/>
                    <a:p>
                      <a:r>
                        <a:rPr lang="en-US" dirty="0" smtClean="0"/>
                        <a:t>15 – 16</a:t>
                      </a:r>
                      <a:endParaRPr lang="en-US" dirty="0"/>
                    </a:p>
                  </a:txBody>
                  <a:tcPr/>
                </a:tc>
                <a:tc>
                  <a:txBody>
                    <a:bodyPr/>
                    <a:lstStyle/>
                    <a:p>
                      <a:r>
                        <a:rPr lang="en-US" dirty="0" smtClean="0"/>
                        <a:t>3.5</a:t>
                      </a:r>
                      <a:endParaRPr lang="en-US" dirty="0"/>
                    </a:p>
                  </a:txBody>
                  <a:tcPr/>
                </a:tc>
                <a:tc>
                  <a:txBody>
                    <a:bodyPr/>
                    <a:lstStyle/>
                    <a:p>
                      <a:r>
                        <a:rPr lang="en-US" dirty="0" smtClean="0"/>
                        <a:t>~ 100</a:t>
                      </a:r>
                      <a:endParaRPr lang="en-US" dirty="0"/>
                    </a:p>
                  </a:txBody>
                  <a:tcPr/>
                </a:tc>
                <a:tc>
                  <a:txBody>
                    <a:bodyPr/>
                    <a:lstStyle/>
                    <a:p>
                      <a:r>
                        <a:rPr lang="en-US" dirty="0" smtClean="0"/>
                        <a:t>X</a:t>
                      </a:r>
                      <a:endParaRPr lang="en-US" dirty="0"/>
                    </a:p>
                  </a:txBody>
                  <a:tcPr/>
                </a:tc>
                <a:tc>
                  <a:txBody>
                    <a:bodyPr/>
                    <a:lstStyle/>
                    <a:p>
                      <a:endParaRPr lang="en-US"/>
                    </a:p>
                  </a:txBody>
                  <a:tcPr/>
                </a:tc>
                <a:tc>
                  <a:txBody>
                    <a:bodyPr/>
                    <a:lstStyle/>
                    <a:p>
                      <a:r>
                        <a:rPr lang="en-US" dirty="0" smtClean="0"/>
                        <a:t>X</a:t>
                      </a:r>
                      <a:endParaRPr lang="en-US" dirty="0"/>
                    </a:p>
                  </a:txBody>
                  <a:tcPr/>
                </a:tc>
                <a:tc>
                  <a:txBody>
                    <a:bodyPr/>
                    <a:lstStyle/>
                    <a:p>
                      <a:r>
                        <a:rPr lang="en-US" dirty="0" smtClean="0"/>
                        <a:t>X</a:t>
                      </a:r>
                      <a:endParaRPr lang="en-US" dirty="0"/>
                    </a:p>
                  </a:txBody>
                  <a:tcPr/>
                </a:tc>
                <a:tc>
                  <a:txBody>
                    <a:bodyPr/>
                    <a:lstStyle/>
                    <a:p>
                      <a:r>
                        <a:rPr lang="en-US" dirty="0" smtClean="0"/>
                        <a:t>X</a:t>
                      </a:r>
                      <a:endParaRPr lang="en-US" dirty="0"/>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xmlns="" val="3912717852"/>
                  </a:ext>
                </a:extLst>
              </a:tr>
              <a:tr h="650597">
                <a:tc>
                  <a:txBody>
                    <a:bodyPr/>
                    <a:lstStyle/>
                    <a:p>
                      <a:r>
                        <a:rPr lang="en-US" dirty="0" smtClean="0"/>
                        <a:t>16 – 17</a:t>
                      </a:r>
                      <a:endParaRPr lang="en-US" dirty="0"/>
                    </a:p>
                  </a:txBody>
                  <a:tcPr/>
                </a:tc>
                <a:tc>
                  <a:txBody>
                    <a:bodyPr/>
                    <a:lstStyle/>
                    <a:p>
                      <a:r>
                        <a:rPr lang="en-US" dirty="0" smtClean="0"/>
                        <a:t>3.5</a:t>
                      </a:r>
                      <a:endParaRPr lang="en-US" dirty="0"/>
                    </a:p>
                  </a:txBody>
                  <a:tcPr/>
                </a:tc>
                <a:tc>
                  <a:txBody>
                    <a:bodyPr/>
                    <a:lstStyle/>
                    <a:p>
                      <a:r>
                        <a:rPr lang="en-US" dirty="0" smtClean="0"/>
                        <a:t>~ 120</a:t>
                      </a:r>
                      <a:endParaRPr lang="en-US" dirty="0"/>
                    </a:p>
                  </a:txBody>
                  <a:tcPr/>
                </a:tc>
                <a:tc>
                  <a:txBody>
                    <a:bodyPr/>
                    <a:lstStyle/>
                    <a:p>
                      <a:r>
                        <a:rPr lang="en-US" dirty="0" smtClean="0"/>
                        <a:t>X</a:t>
                      </a:r>
                      <a:endParaRPr lang="en-US" dirty="0"/>
                    </a:p>
                  </a:txBody>
                  <a:tcPr/>
                </a:tc>
                <a:tc>
                  <a:txBody>
                    <a:bodyPr/>
                    <a:lstStyle/>
                    <a:p>
                      <a:endParaRPr lang="en-US"/>
                    </a:p>
                  </a:txBody>
                  <a:tcPr/>
                </a:tc>
                <a:tc>
                  <a:txBody>
                    <a:bodyPr/>
                    <a:lstStyle/>
                    <a:p>
                      <a:r>
                        <a:rPr lang="en-US" dirty="0" smtClean="0"/>
                        <a:t>X</a:t>
                      </a:r>
                      <a:endParaRPr lang="en-US" dirty="0"/>
                    </a:p>
                  </a:txBody>
                  <a:tcPr/>
                </a:tc>
                <a:tc>
                  <a:txBody>
                    <a:bodyPr/>
                    <a:lstStyle/>
                    <a:p>
                      <a:r>
                        <a:rPr lang="en-US" dirty="0" smtClean="0"/>
                        <a:t>X</a:t>
                      </a:r>
                      <a:endParaRPr lang="en-US" dirty="0"/>
                    </a:p>
                  </a:txBody>
                  <a:tcPr/>
                </a:tc>
                <a:tc>
                  <a:txBody>
                    <a:bodyPr/>
                    <a:lstStyle/>
                    <a:p>
                      <a:r>
                        <a:rPr lang="en-US" dirty="0" smtClean="0"/>
                        <a:t>X</a:t>
                      </a:r>
                      <a:endParaRPr lang="en-US" dirty="0"/>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xmlns="" val="3887272234"/>
                  </a:ext>
                </a:extLst>
              </a:tr>
              <a:tr h="650597">
                <a:tc>
                  <a:txBody>
                    <a:bodyPr/>
                    <a:lstStyle/>
                    <a:p>
                      <a:r>
                        <a:rPr lang="en-US" dirty="0" smtClean="0"/>
                        <a:t>17 - 18</a:t>
                      </a:r>
                      <a:endParaRPr lang="en-US" dirty="0"/>
                    </a:p>
                  </a:txBody>
                  <a:tcPr/>
                </a:tc>
                <a:tc>
                  <a:txBody>
                    <a:bodyPr/>
                    <a:lstStyle/>
                    <a:p>
                      <a:r>
                        <a:rPr lang="en-US" dirty="0" smtClean="0"/>
                        <a:t>2</a:t>
                      </a:r>
                      <a:endParaRPr lang="en-US" dirty="0"/>
                    </a:p>
                  </a:txBody>
                  <a:tcPr/>
                </a:tc>
                <a:tc>
                  <a:txBody>
                    <a:bodyPr/>
                    <a:lstStyle/>
                    <a:p>
                      <a:r>
                        <a:rPr lang="en-US" dirty="0" smtClean="0"/>
                        <a:t>~ 120</a:t>
                      </a:r>
                      <a:endParaRPr lang="en-US" dirty="0"/>
                    </a:p>
                  </a:txBody>
                  <a:tcPr/>
                </a:tc>
                <a:tc>
                  <a:txBody>
                    <a:bodyPr/>
                    <a:lstStyle/>
                    <a:p>
                      <a:r>
                        <a:rPr lang="en-US" dirty="0" smtClean="0"/>
                        <a:t>X</a:t>
                      </a:r>
                      <a:endParaRPr lang="en-US" dirty="0"/>
                    </a:p>
                  </a:txBody>
                  <a:tcPr/>
                </a:tc>
                <a:tc>
                  <a:txBody>
                    <a:bodyPr/>
                    <a:lstStyle/>
                    <a:p>
                      <a:endParaRPr lang="en-US" dirty="0"/>
                    </a:p>
                  </a:txBody>
                  <a:tcPr/>
                </a:tc>
                <a:tc>
                  <a:txBody>
                    <a:bodyPr/>
                    <a:lstStyle/>
                    <a:p>
                      <a:endParaRPr lang="en-US"/>
                    </a:p>
                  </a:txBody>
                  <a:tcPr/>
                </a:tc>
                <a:tc>
                  <a:txBody>
                    <a:bodyPr/>
                    <a:lstStyle/>
                    <a:p>
                      <a:r>
                        <a:rPr lang="en-US" dirty="0" smtClean="0"/>
                        <a:t>X</a:t>
                      </a:r>
                      <a:endParaRPr lang="en-US" dirty="0"/>
                    </a:p>
                  </a:txBody>
                  <a:tcPr/>
                </a:tc>
                <a:tc>
                  <a:txBody>
                    <a:bodyPr/>
                    <a:lstStyle/>
                    <a:p>
                      <a:r>
                        <a:rPr lang="en-US" dirty="0" smtClean="0"/>
                        <a:t>X</a:t>
                      </a:r>
                      <a:endParaRPr lang="en-US" dirty="0"/>
                    </a:p>
                  </a:txBody>
                  <a:tcPr/>
                </a:tc>
                <a:tc>
                  <a:txBody>
                    <a:bodyPr/>
                    <a:lstStyle/>
                    <a:p>
                      <a:r>
                        <a:rPr lang="en-US" dirty="0" smtClean="0"/>
                        <a:t>X</a:t>
                      </a:r>
                      <a:endParaRPr lang="en-US" dirty="0"/>
                    </a:p>
                  </a:txBody>
                  <a:tcPr/>
                </a:tc>
                <a:tc>
                  <a:txBody>
                    <a:bodyPr/>
                    <a:lstStyle/>
                    <a:p>
                      <a:endParaRPr lang="en-US" dirty="0"/>
                    </a:p>
                  </a:txBody>
                  <a:tcPr/>
                </a:tc>
                <a:extLst>
                  <a:ext uri="{0D108BD9-81ED-4DB2-BD59-A6C34878D82A}">
                    <a16:rowId xmlns:a16="http://schemas.microsoft.com/office/drawing/2014/main" xmlns="" val="3048763626"/>
                  </a:ext>
                </a:extLst>
              </a:tr>
            </a:tbl>
          </a:graphicData>
        </a:graphic>
      </p:graphicFrame>
    </p:spTree>
    <p:extLst>
      <p:ext uri="{BB962C8B-B14F-4D97-AF65-F5344CB8AC3E}">
        <p14:creationId xmlns:p14="http://schemas.microsoft.com/office/powerpoint/2010/main" val="32074230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Concerns for Canyon Ridge staff and teachers in 2017-2018</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smtClean="0"/>
              <a:t>Fewer ELL teachers…same number of ELL students</a:t>
            </a:r>
          </a:p>
          <a:p>
            <a:r>
              <a:rPr lang="en-US" dirty="0" smtClean="0"/>
              <a:t>Change in role of ELL teacher</a:t>
            </a:r>
          </a:p>
          <a:p>
            <a:r>
              <a:rPr lang="en-US" dirty="0" smtClean="0"/>
              <a:t>Access to equitable instruction in all content areas with general education peers and highly qualified teachers</a:t>
            </a:r>
          </a:p>
          <a:p>
            <a:endParaRPr lang="en-US" dirty="0"/>
          </a:p>
          <a:p>
            <a:pPr marL="0" indent="0">
              <a:buNone/>
            </a:pPr>
            <a:r>
              <a:rPr lang="en-US" dirty="0" smtClean="0"/>
              <a:t>Solution…</a:t>
            </a:r>
          </a:p>
          <a:p>
            <a:r>
              <a:rPr lang="en-US" dirty="0" smtClean="0"/>
              <a:t>Friday Consulting Days with teachers</a:t>
            </a:r>
            <a:endParaRPr lang="en-US" dirty="0"/>
          </a:p>
        </p:txBody>
      </p:sp>
      <p:pic>
        <p:nvPicPr>
          <p:cNvPr id="5" name="Picture 2" descr="Image result for quotes teacher collabor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3859" y="1292898"/>
            <a:ext cx="3884855" cy="5416792"/>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sz="half" idx="2"/>
          </p:nvPr>
        </p:nvSpPr>
        <p:spPr/>
        <p:txBody>
          <a:bodyPr/>
          <a:lstStyle/>
          <a:p>
            <a:endParaRPr lang="en-US"/>
          </a:p>
        </p:txBody>
      </p:sp>
    </p:spTree>
    <p:extLst>
      <p:ext uri="{BB962C8B-B14F-4D97-AF65-F5344CB8AC3E}">
        <p14:creationId xmlns:p14="http://schemas.microsoft.com/office/powerpoint/2010/main" val="237018225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Structure of Friday Consulting</a:t>
            </a:r>
            <a:endParaRPr lang="en-US" dirty="0"/>
          </a:p>
        </p:txBody>
      </p:sp>
      <p:sp>
        <p:nvSpPr>
          <p:cNvPr id="3" name="Content Placeholder 2"/>
          <p:cNvSpPr>
            <a:spLocks noGrp="1"/>
          </p:cNvSpPr>
          <p:nvPr>
            <p:ph sz="half" idx="1"/>
          </p:nvPr>
        </p:nvSpPr>
        <p:spPr/>
        <p:txBody>
          <a:bodyPr/>
          <a:lstStyle/>
          <a:p>
            <a:r>
              <a:rPr lang="en-US" dirty="0" smtClean="0"/>
              <a:t>Do not attend Co-taught classes, still teach pull-out classes</a:t>
            </a:r>
          </a:p>
          <a:p>
            <a:r>
              <a:rPr lang="en-US" dirty="0" smtClean="0"/>
              <a:t>No overlap (one of us is available all day)</a:t>
            </a:r>
          </a:p>
          <a:p>
            <a:r>
              <a:rPr lang="en-US" dirty="0" smtClean="0"/>
              <a:t>Co-planning with co-teachers</a:t>
            </a:r>
          </a:p>
          <a:p>
            <a:r>
              <a:rPr lang="en-US" dirty="0" smtClean="0"/>
              <a:t>Cover for each other to consult in academic strengths and experiences</a:t>
            </a:r>
          </a:p>
          <a:p>
            <a:pPr marL="0" indent="0">
              <a:buNone/>
            </a:pPr>
            <a:endParaRPr lang="en-US" dirty="0" smtClean="0"/>
          </a:p>
          <a:p>
            <a:pPr marL="0" indent="0">
              <a:buNone/>
            </a:pPr>
            <a:endParaRPr lang="en-US" dirty="0"/>
          </a:p>
        </p:txBody>
      </p:sp>
      <p:pic>
        <p:nvPicPr>
          <p:cNvPr id="3074"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112701" y="1490597"/>
            <a:ext cx="5599134" cy="42378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804664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1356</TotalTime>
  <Words>810</Words>
  <Application>Microsoft Macintosh PowerPoint</Application>
  <PresentationFormat>Custom</PresentationFormat>
  <Paragraphs>229</Paragraphs>
  <Slides>17</Slides>
  <Notes>5</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Supporting Teachers Supports Students:  ELL Teachers as Peer Consultants</vt:lpstr>
      <vt:lpstr>“War Stories”</vt:lpstr>
      <vt:lpstr>Goals for Session</vt:lpstr>
      <vt:lpstr>Table Partner</vt:lpstr>
      <vt:lpstr>Evolution of educational collaboration</vt:lpstr>
      <vt:lpstr>About our school:</vt:lpstr>
      <vt:lpstr>PowerPoint Presentation</vt:lpstr>
      <vt:lpstr>Concerns for Canyon Ridge staff and teachers in 2017-2018</vt:lpstr>
      <vt:lpstr>Structure of Friday Consulting</vt:lpstr>
      <vt:lpstr>Coaching/Professional Development Offered by ELL teachers</vt:lpstr>
      <vt:lpstr>Marketing</vt:lpstr>
      <vt:lpstr>Approachability</vt:lpstr>
      <vt:lpstr>Make it Work:  Implementation Advice</vt:lpstr>
      <vt:lpstr>Canyon Ridge Teacher Feedback</vt:lpstr>
      <vt:lpstr>Value of an ELL Peer coach</vt:lpstr>
      <vt:lpstr>  Questions and Comments</vt:lpstr>
      <vt:lpstr>Closing and evaluation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Supporting Teachers Supports Students:  ELL Teachers as Peer Consultants</dc:title>
  <dc:creator>Toledo, Sara</dc:creator>
  <cp:lastModifiedBy>Maria Garcia</cp:lastModifiedBy>
  <cp:revision>44</cp:revision>
  <dcterms:created xsi:type="dcterms:W3CDTF">2018-01-12T16:25:27Z</dcterms:created>
  <dcterms:modified xsi:type="dcterms:W3CDTF">2018-01-23T20:18:45Z</dcterms:modified>
</cp:coreProperties>
</file>