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&amp;ehk=Wj3mb7k46Ew5BNUyFFp7mg&amp;r=0&amp;pid=OfficeInsert" ContentType="image/jpeg"/>
  <Default Extension="jpg&amp;ehk=eaa" ContentType="image/jpe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6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1/23/18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-watch.org/2014/12/08/one-bite-at-the-apple-ptab-closes-ipr-joinder-loophole/" TargetMode="External"/><Relationship Id="rId4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&amp;ehk=ea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i2009-2010.wikispaces.com/Failure+to+Escape" TargetMode="External"/><Relationship Id="rId4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g&amp;ehk=Wj3mb7k46Ew5BNUyFFp7mg&amp;r=0&amp;pid=OfficeInser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A6DFB-B128-461B-BFC4-A9420C3D7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Engagement Through Inquiry Based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9F905C-03A4-4C34-A8C9-25DC53F14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72962"/>
          </a:xfrm>
        </p:spPr>
        <p:txBody>
          <a:bodyPr>
            <a:normAutofit/>
          </a:bodyPr>
          <a:lstStyle/>
          <a:p>
            <a:r>
              <a:rPr lang="en-US" dirty="0"/>
              <a:t>Christina Silva and Carly Heins</a:t>
            </a:r>
          </a:p>
          <a:p>
            <a:r>
              <a:rPr lang="en-US" dirty="0"/>
              <a:t>IABE 2018</a:t>
            </a:r>
          </a:p>
        </p:txBody>
      </p:sp>
    </p:spTree>
    <p:extLst>
      <p:ext uri="{BB962C8B-B14F-4D97-AF65-F5344CB8AC3E}">
        <p14:creationId xmlns:p14="http://schemas.microsoft.com/office/powerpoint/2010/main" val="112141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A1B2D-A4C9-4F97-96B0-04748CEF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3BBF89-6BC8-46C4-8D78-C4928650E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Fenner</a:t>
            </a:r>
            <a:r>
              <a:rPr lang="en-US" dirty="0"/>
              <a:t>, Diane </a:t>
            </a:r>
            <a:r>
              <a:rPr lang="en-US" dirty="0" err="1"/>
              <a:t>Staehr</a:t>
            </a:r>
            <a:r>
              <a:rPr lang="en-US" dirty="0"/>
              <a:t>, et al. </a:t>
            </a:r>
            <a:r>
              <a:rPr lang="en-US" i="1" dirty="0"/>
              <a:t>Unlocking English Learners' Potential: Strategies for Making Content Accessible</a:t>
            </a:r>
            <a:r>
              <a:rPr lang="en-US" dirty="0"/>
              <a:t>. Corwin, a SAGE Company, 2017.</a:t>
            </a:r>
          </a:p>
          <a:p>
            <a:r>
              <a:rPr lang="en-US" dirty="0"/>
              <a:t>Wilhelm, Jeffrey D., et al. </a:t>
            </a:r>
            <a:r>
              <a:rPr lang="en-US" i="1" dirty="0"/>
              <a:t>Inquiring Minds Learn to Read and Write: 50 Problem-Based Literacy and Learning Strategies</a:t>
            </a:r>
            <a:r>
              <a:rPr lang="en-US" dirty="0"/>
              <a:t>. Scholastic, 2009.</a:t>
            </a:r>
          </a:p>
        </p:txBody>
      </p:sp>
    </p:spTree>
    <p:extLst>
      <p:ext uri="{BB962C8B-B14F-4D97-AF65-F5344CB8AC3E}">
        <p14:creationId xmlns:p14="http://schemas.microsoft.com/office/powerpoint/2010/main" val="227241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3F231-7979-45DA-BF66-AAC31FBC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D614E2-B205-4364-B890-BF88D5F44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Objectives</a:t>
            </a:r>
            <a:r>
              <a:rPr lang="en-US" sz="2400" dirty="0"/>
              <a:t>:</a:t>
            </a:r>
          </a:p>
          <a:p>
            <a:pPr lvl="1"/>
            <a:r>
              <a:rPr lang="en-US" sz="2400" u="sng" dirty="0"/>
              <a:t>Content</a:t>
            </a:r>
            <a:r>
              <a:rPr lang="en-US" sz="2400" dirty="0"/>
              <a:t>: </a:t>
            </a:r>
            <a:r>
              <a:rPr lang="en-US" sz="2200" dirty="0"/>
              <a:t>Educators will explore and present on multiple inquiry based teaching strategies that build background knowledge.</a:t>
            </a:r>
          </a:p>
          <a:p>
            <a:pPr lvl="1"/>
            <a:r>
              <a:rPr lang="en-US" sz="2400" u="sng" dirty="0"/>
              <a:t>Language</a:t>
            </a:r>
            <a:r>
              <a:rPr lang="en-US" sz="2400" dirty="0"/>
              <a:t>: </a:t>
            </a:r>
            <a:r>
              <a:rPr lang="en-US" sz="2200" dirty="0"/>
              <a:t>Educators will discuss the importance of building background as it relates to language learners and other diverse learners.</a:t>
            </a:r>
          </a:p>
          <a:p>
            <a:pPr marL="914400" lvl="2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439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EC0EAF-896D-4392-867B-F9D40704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1097B1-D1FF-4D8A-A73A-B67C1B99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Your group will receive one “support item.” </a:t>
            </a:r>
          </a:p>
          <a:p>
            <a:r>
              <a:rPr lang="en-US" sz="2800" dirty="0"/>
              <a:t>One person write down as much as you can to describe your support item.</a:t>
            </a:r>
          </a:p>
          <a:p>
            <a:r>
              <a:rPr lang="en-US" sz="2800" dirty="0"/>
              <a:t>When asked, count the number of words you have.</a:t>
            </a:r>
          </a:p>
          <a:p>
            <a:r>
              <a:rPr lang="en-US" sz="2800" dirty="0"/>
              <a:t>You will be asked to submit your words to the </a:t>
            </a:r>
            <a:r>
              <a:rPr lang="en-US" sz="2800" dirty="0" err="1"/>
              <a:t>nearpod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72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6F6102-0827-476E-9F62-988AD888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Building Background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89666EF-CFF9-4798-8BEF-0CF34B76CF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42929" y="2222500"/>
            <a:ext cx="2937216" cy="363855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400EC00-5A54-4D97-9D2C-F2381B3D03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Discuss at your table which support items resulted in more language and why.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ADB9A7-4741-4970-BF10-32D26A1588D8}"/>
              </a:ext>
            </a:extLst>
          </p:cNvPr>
          <p:cNvSpPr txBox="1"/>
          <p:nvPr/>
        </p:nvSpPr>
        <p:spPr>
          <a:xfrm>
            <a:off x="7316617" y="5861050"/>
            <a:ext cx="293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ip-watch.org/2014/12/08/one-bite-at-the-apple-ptab-closes-ipr-joinder-loophol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4.0/"/>
              </a:rPr>
              <a:t>CC BY-NC-SA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7807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A254173-BDA2-4EA2-A729-D8281F59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“Taking a few minutes to ‘jump-start’ students’ schema, finding out what they know or have experience about a topic, and linking their knowledge directly to a lesson’s objective will result in greater understanding for ELs.”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E17A92-E319-439F-9F5E-F820D1D7E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Fenner</a:t>
            </a:r>
            <a:r>
              <a:rPr lang="en-US" dirty="0"/>
              <a:t> &amp; Snyder 177)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012AD6C-CFCA-490A-9C97-5343F070BF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00937" y="789908"/>
            <a:ext cx="3810001" cy="40754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unlocking english learners potential">
            <a:extLst>
              <a:ext uri="{FF2B5EF4-FFF2-40B4-BE49-F238E27FC236}">
                <a16:creationId xmlns:a16="http://schemas.microsoft.com/office/drawing/2014/main" xmlns="" id="{9962A42C-400E-41EC-B580-12F3D46D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08" y="760965"/>
            <a:ext cx="36861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8FA9C-4130-4CF0-A9BB-CD0938DC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56D89-71BB-490A-97C7-C703C0F8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474078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/>
              <a:t>You will work in your group to create a poster on a specific inquiry based strategy.</a:t>
            </a:r>
          </a:p>
          <a:p>
            <a:r>
              <a:rPr lang="en-US" sz="2400" dirty="0"/>
              <a:t>Directions:</a:t>
            </a:r>
          </a:p>
          <a:p>
            <a:pPr lvl="1"/>
            <a:r>
              <a:rPr lang="en-US" sz="2400" dirty="0"/>
              <a:t>Learn about your given strategy with the provided resources and/or search for your own resources.</a:t>
            </a:r>
          </a:p>
          <a:p>
            <a:pPr lvl="1"/>
            <a:r>
              <a:rPr lang="en-US" sz="2400" dirty="0"/>
              <a:t>Create a poster that explains the strategy. Include the following: </a:t>
            </a:r>
            <a:r>
              <a:rPr lang="en-US" sz="2400" u="sng" dirty="0"/>
              <a:t>name of strategy, a brief description and directions on how to use, specific classroom examples, and an illustration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After creating the posters, we will display the work and have a gallery walk.</a:t>
            </a:r>
          </a:p>
        </p:txBody>
      </p:sp>
    </p:spTree>
    <p:extLst>
      <p:ext uri="{BB962C8B-B14F-4D97-AF65-F5344CB8AC3E}">
        <p14:creationId xmlns:p14="http://schemas.microsoft.com/office/powerpoint/2010/main" val="2040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8463F2-FD4D-4420-AFE1-27D583C3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2" y="182222"/>
            <a:ext cx="8595359" cy="649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2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C0F492-97C3-493A-B8D4-EC022DA4A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54" y="310860"/>
            <a:ext cx="8383758" cy="61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0CBEB-FDA1-4C7B-A1EC-062296A2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“The role of background knowledge cannot be ignored, and we truly believe it’s an issue of equity for ELs.”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5CB50F-AF1A-4AF1-9904-5FBF4A040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Fenner</a:t>
            </a:r>
            <a:r>
              <a:rPr lang="en-US" dirty="0"/>
              <a:t> &amp; Snyder 179)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F0B9BD-9A78-45BD-B13A-5D27CC5C01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E7A1F1-F61D-46C1-80A8-28A88D42F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88893" y="1081456"/>
            <a:ext cx="4095750" cy="3971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0A7965-90AE-4D34-93BB-9F8476ED84B2}"/>
              </a:ext>
            </a:extLst>
          </p:cNvPr>
          <p:cNvSpPr txBox="1"/>
          <p:nvPr/>
        </p:nvSpPr>
        <p:spPr>
          <a:xfrm>
            <a:off x="7288893" y="5053381"/>
            <a:ext cx="4095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glishi2009-2010.wikispaces.com/Failure+to+Escap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0966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109</TotalTime>
  <Words>327</Words>
  <Application>Microsoft Macintosh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Quotable</vt:lpstr>
      <vt:lpstr>Student Engagement Through Inquiry Based Learning</vt:lpstr>
      <vt:lpstr>Welcome!</vt:lpstr>
      <vt:lpstr>Activity</vt:lpstr>
      <vt:lpstr>Importance of Building Background</vt:lpstr>
      <vt:lpstr>“Taking a few minutes to ‘jump-start’ students’ schema, finding out what they know or have experience about a topic, and linking their knowledge directly to a lesson’s objective will result in greater understanding for ELs.” </vt:lpstr>
      <vt:lpstr>Gallery Walk</vt:lpstr>
      <vt:lpstr>PowerPoint Presentation</vt:lpstr>
      <vt:lpstr>PowerPoint Presentation</vt:lpstr>
      <vt:lpstr>“The role of background knowledge cannot be ignored, and we truly believe it’s an issue of equity for ELs.”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Engagement Through Inquiry Based Learning</dc:title>
  <dc:creator>Heins, Carolyn (Carly)</dc:creator>
  <cp:lastModifiedBy>Maria Garcia</cp:lastModifiedBy>
  <cp:revision>8</cp:revision>
  <dcterms:created xsi:type="dcterms:W3CDTF">2018-01-18T15:49:07Z</dcterms:created>
  <dcterms:modified xsi:type="dcterms:W3CDTF">2018-01-24T03:23:43Z</dcterms:modified>
</cp:coreProperties>
</file>