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67" r:id="rId4"/>
    <p:sldId id="258" r:id="rId5"/>
    <p:sldId id="269" r:id="rId6"/>
    <p:sldId id="259" r:id="rId7"/>
    <p:sldId id="270" r:id="rId8"/>
    <p:sldId id="260" r:id="rId9"/>
    <p:sldId id="271" r:id="rId10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>
        <p:scale>
          <a:sx n="91" d="100"/>
          <a:sy n="91" d="100"/>
        </p:scale>
        <p:origin x="-72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16E5F3-19BC-4DF3-AF31-52EEC8AAB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4606D7-1965-4EE1-B1C3-585EA34B9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8859BA-6040-475C-B6CD-50FD7B98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BD5C-1CEF-41B3-A442-447176199632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B2D67B-F62D-40BD-A6F9-A4E0BED3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EAC330-C815-4DC1-9CA7-2107AA33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4100-0950-48A6-9E6D-CEAC3BAE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3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6FCECD-550D-4909-B605-B5D7ECAF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742FCE7-AB88-4DDE-96D9-5A98FD62A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3BAB07-2223-4707-8C7A-4FCC6DD3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BD5C-1CEF-41B3-A442-447176199632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257493-8502-4E97-BF80-00C57273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0A7A5-DA30-452F-A39E-BC3D211B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4100-0950-48A6-9E6D-CEAC3BAE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9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7A82AF-C260-409E-991E-5EAD9A772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7FE1DB-3830-4565-8DC2-9DFEA51DB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0EB903-490D-4720-8A98-8C349F4E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BD5C-1CEF-41B3-A442-447176199632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E43CA6-6C23-4798-B4C0-847DD9A8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AFEBC5-0F66-490F-AA0C-01D827D7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4100-0950-48A6-9E6D-CEAC3BAE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C933DD-1474-4142-AE72-2D2A80AB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AEE7C6-51C1-4328-9317-68FA8E8A6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34821C-C1F1-427E-A6FF-CC7E90250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BD5C-1CEF-41B3-A442-447176199632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638CF1-8695-4FFB-8B88-0C3BED34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D8A32B-DB5C-46C1-98D2-4D9546BC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4100-0950-48A6-9E6D-CEAC3BAE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6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B28DA7-EEFA-43E7-8157-17D2E05B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B841B0-38B8-4370-AA4F-F501F8D2E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9586EE-C5D7-48ED-A96A-3C21C62BF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BD5C-1CEF-41B3-A442-447176199632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3A666E-7F98-4004-8EF0-4F8BA002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29D908-853E-4822-9289-27A39ECC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4100-0950-48A6-9E6D-CEAC3BAE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6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072965-0905-4B9F-A0C4-73FDDF150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5B82E1-C6CA-4D03-B567-859EACF02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7A507A-17F7-4F1B-978A-095C866C5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86CDAA-01A0-4103-8997-9CCB43E6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BD5C-1CEF-41B3-A442-447176199632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6AA043-DC39-452B-9134-77D1D8C14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E9C23F-4B84-4C9F-9EA9-4B6AC747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4100-0950-48A6-9E6D-CEAC3BAE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4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819832-850E-48FE-86AC-2B5586BB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6E1E5F-1261-42DB-9019-451E35E55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8CC4FD-59E9-4B8C-B34D-6F5E5E89A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7ADA49-768F-4BA3-A24C-10F3F0690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6F52D3-2820-40FA-B81C-F5C7BDE3C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F94687B-DF2C-4AFA-97F6-46CEDD25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BD5C-1CEF-41B3-A442-447176199632}" type="datetimeFigureOut">
              <a:rPr lang="en-US" smtClean="0"/>
              <a:t>1/23/18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74B86A1-292B-4207-9C35-3DE6928C3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8829BC9-346C-494B-A841-AA1469F3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4100-0950-48A6-9E6D-CEAC3BAE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0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FE2EBF-867F-44D7-85DF-29E0191E8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640F7E-E126-4CF5-AF82-7872B3F2E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BD5C-1CEF-41B3-A442-447176199632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D50693-FCAB-43C6-AFC8-B698A11C0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95A180-75AE-40EE-8480-5067AC2D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4100-0950-48A6-9E6D-CEAC3BAE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5FB1F1C-7431-4F75-82B0-53C5A6D5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BD5C-1CEF-41B3-A442-447176199632}" type="datetimeFigureOut">
              <a:rPr lang="en-US" smtClean="0"/>
              <a:t>1/23/18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7FA052-48A7-4414-896E-D822B34E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50B20-11EA-4C71-BE72-38673A78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4100-0950-48A6-9E6D-CEAC3BAE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6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940B47-B09A-4996-97BE-79AC713B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C27C62-9678-46E2-99C8-F4D810B24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16DA81-360C-44B0-9B11-3CA8F2B58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854FE8-28C3-4E9B-ABEA-38C1FCE8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BD5C-1CEF-41B3-A442-447176199632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72C4FE-2C22-443D-8AF6-F982EFB9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B7FB90-4BD1-4E22-B89C-4FAAC727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4100-0950-48A6-9E6D-CEAC3BAE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0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6A34C-0102-403B-A51C-2E8C5870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1F30B45-087F-4DAE-B451-10CD5365E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C996E7-04EF-404B-91D6-C06088EBF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9FBA43-B1D1-441B-8A8D-4A4D3B81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BD5C-1CEF-41B3-A442-447176199632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A64427-4D40-4EA5-9D9E-428EE6E3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9B7A53-C6C7-4A5D-B6C1-3720D19A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4100-0950-48A6-9E6D-CEAC3BAE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F0CEDF4-1EFE-4BFC-BD93-8F37D0AD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1A592E-8D01-4473-9BF9-F3EF9AC5A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1A3F2-E2CA-475A-9DBC-27924E579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CBD5C-1CEF-41B3-A442-447176199632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14918B-A432-40E0-8289-3BC5D92F2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A63BB-688A-4DE5-BE15-878BC855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24100-0950-48A6-9E6D-CEAC3BAE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ddfhm.com/images/clipart-free-pine-tree-3.png" TargetMode="External"/><Relationship Id="rId4" Type="http://schemas.openxmlformats.org/officeDocument/2006/relationships/hyperlink" Target="https://thetomatos.com/wp-content/uploads/2016/02/free-chihuahua-clipart-2.jpg" TargetMode="External"/><Relationship Id="rId5" Type="http://schemas.openxmlformats.org/officeDocument/2006/relationships/hyperlink" Target="http://clv.h-cdn.co/assets/17/48/980x490/landscape-1511972737-12-foot-bed.jpg" TargetMode="External"/><Relationship Id="rId6" Type="http://schemas.openxmlformats.org/officeDocument/2006/relationships/hyperlink" Target="https://www.maxim.com/.image/t_share/MTM1MTQ1NzEyMzI0NDE2Nzg2/placeholder-title.jpg" TargetMode="External"/><Relationship Id="rId7" Type="http://schemas.openxmlformats.org/officeDocument/2006/relationships/hyperlink" Target="http://www.geekpreneur.com/wp-content/uploads/2009/04/nichemarketing.jpg" TargetMode="External"/><Relationship Id="rId8" Type="http://schemas.openxmlformats.org/officeDocument/2006/relationships/hyperlink" Target="http://www.thiscatholicman.com/wp-content/uploads/2013/08/narrowdoor-198x300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ps.gov/dena/learn/nature/images/Caribou-Profile-August_resize_3.jpg?maxwidth=650&amp;autorotate=fal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4ED6C4-3F71-4B03-B11A-C051DF33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Las </a:t>
            </a:r>
            <a:r>
              <a:rPr lang="en-US" dirty="0" err="1">
                <a:latin typeface="Comic Sans MS" panose="030F0702030302020204" pitchFamily="66" charset="0"/>
              </a:rPr>
              <a:t>astas</a:t>
            </a:r>
            <a:r>
              <a:rPr lang="en-US" dirty="0">
                <a:latin typeface="Comic Sans MS" panose="030F0702030302020204" pitchFamily="66" charset="0"/>
              </a:rPr>
              <a:t> del reno</a:t>
            </a:r>
          </a:p>
        </p:txBody>
      </p:sp>
      <p:pic>
        <p:nvPicPr>
          <p:cNvPr id="4" name="Picture 2" descr="https://www.nps.gov/dena/learn/nature/images/Caribou-Profile-August_resize_3.jpg">
            <a:extLst>
              <a:ext uri="{FF2B5EF4-FFF2-40B4-BE49-F238E27FC236}">
                <a16:creationId xmlns:a16="http://schemas.microsoft.com/office/drawing/2014/main" xmlns="" id="{5C7C5BE5-79FA-4B13-B408-DA1E47F3D7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1" b="15880"/>
          <a:stretch/>
        </p:blipFill>
        <p:spPr bwMode="auto">
          <a:xfrm>
            <a:off x="4109168" y="1547653"/>
            <a:ext cx="3973663" cy="45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81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352E2-DFA2-4FD0-9B3D-0DCD9777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470" y="834502"/>
            <a:ext cx="3683043" cy="3065200"/>
          </a:xfrm>
        </p:spPr>
        <p:txBody>
          <a:bodyPr>
            <a:noAutofit/>
          </a:bodyPr>
          <a:lstStyle/>
          <a:p>
            <a:r>
              <a:rPr lang="en-US" sz="6000" dirty="0">
                <a:latin typeface="Comic Sans MS" panose="030F0702030302020204" pitchFamily="66" charset="0"/>
                <a:ea typeface="+mn-ea"/>
                <a:cs typeface="+mn-cs"/>
              </a:rPr>
              <a:t>Las </a:t>
            </a:r>
            <a:r>
              <a:rPr lang="en-US" sz="6000" dirty="0" err="1">
                <a:latin typeface="Comic Sans MS" panose="030F0702030302020204" pitchFamily="66" charset="0"/>
                <a:ea typeface="+mn-ea"/>
                <a:cs typeface="+mn-cs"/>
              </a:rPr>
              <a:t>astas</a:t>
            </a:r>
            <a:r>
              <a:rPr lang="en-US" sz="6000" dirty="0">
                <a:latin typeface="Comic Sans MS" panose="030F0702030302020204" pitchFamily="66" charset="0"/>
                <a:ea typeface="+mn-ea"/>
                <a:cs typeface="+mn-cs"/>
              </a:rPr>
              <a:t> son </a:t>
            </a:r>
            <a:br>
              <a:rPr lang="en-US" sz="6000" dirty="0"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altas</a:t>
            </a:r>
            <a:r>
              <a:rPr lang="en-US" sz="6000" dirty="0"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  <p:pic>
        <p:nvPicPr>
          <p:cNvPr id="3074" name="Picture 2" descr="https://www.nps.gov/dena/learn/nature/images/Caribou-Profile-August_resize_3.jpg">
            <a:extLst>
              <a:ext uri="{FF2B5EF4-FFF2-40B4-BE49-F238E27FC236}">
                <a16:creationId xmlns:a16="http://schemas.microsoft.com/office/drawing/2014/main" xmlns="" id="{13B6929C-5A1A-4179-B2BF-6A5F2A5AE9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1" b="15880"/>
          <a:stretch/>
        </p:blipFill>
        <p:spPr bwMode="auto">
          <a:xfrm>
            <a:off x="1343487" y="194403"/>
            <a:ext cx="5360012" cy="614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xmlns="" id="{9D101FB8-F497-4448-B5B5-534E02E9745B}"/>
              </a:ext>
            </a:extLst>
          </p:cNvPr>
          <p:cNvSpPr/>
          <p:nvPr/>
        </p:nvSpPr>
        <p:spPr>
          <a:xfrm>
            <a:off x="5998129" y="746621"/>
            <a:ext cx="611296" cy="3860336"/>
          </a:xfrm>
          <a:prstGeom prst="rightBrace">
            <a:avLst>
              <a:gd name="adj1" fmla="val 8333"/>
              <a:gd name="adj2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4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95B82D5-A8BB-45BF-BED8-C7B2068921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B5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9">
            <a:extLst>
              <a:ext uri="{FF2B5EF4-FFF2-40B4-BE49-F238E27FC236}">
                <a16:creationId xmlns:a16="http://schemas.microsoft.com/office/drawing/2014/main" xmlns="" id="{296C61EC-FBF4-4216-BE67-6C864D30A0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ine tree clipart free images 3">
            <a:extLst>
              <a:ext uri="{FF2B5EF4-FFF2-40B4-BE49-F238E27FC236}">
                <a16:creationId xmlns:a16="http://schemas.microsoft.com/office/drawing/2014/main" xmlns="" id="{560BA809-A19C-4C0D-A9E4-EA70CE25D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8088" y="803049"/>
            <a:ext cx="2019832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hetomatos.com/wp-content/uploads/2016/02/free-chihuahua-clipart-2.jpg">
            <a:extLst>
              <a:ext uri="{FF2B5EF4-FFF2-40B4-BE49-F238E27FC236}">
                <a16:creationId xmlns:a16="http://schemas.microsoft.com/office/drawing/2014/main" xmlns="" id="{E4B35E79-D3D9-4B15-A68C-D05727F9E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6377" y="3461344"/>
            <a:ext cx="264325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5E66B2-7332-4963-B619-F5D0556C1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b="1" dirty="0"/>
              <a:t>alto</a:t>
            </a:r>
            <a:r>
              <a:rPr lang="en-US" dirty="0"/>
              <a:t>              </a:t>
            </a:r>
            <a:r>
              <a:rPr lang="en-US" dirty="0">
                <a:solidFill>
                  <a:srgbClr val="FF0000"/>
                </a:solidFill>
              </a:rPr>
              <a:t>al</a:t>
            </a:r>
            <a:r>
              <a:rPr lang="en-US" dirty="0"/>
              <a:t>-to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6BAC54-0912-4172-88A5-DC0ED06E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1988192"/>
            <a:ext cx="6422848" cy="4235628"/>
          </a:xfrm>
        </p:spPr>
        <p:txBody>
          <a:bodyPr>
            <a:normAutofit/>
          </a:bodyPr>
          <a:lstStyle/>
          <a:p>
            <a:r>
              <a:rPr lang="en-US" sz="3200" dirty="0" err="1"/>
              <a:t>Significa</a:t>
            </a:r>
            <a:r>
              <a:rPr lang="en-US" sz="3200" dirty="0"/>
              <a:t> que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más</a:t>
            </a:r>
            <a:r>
              <a:rPr lang="en-US" sz="3200" dirty="0"/>
              <a:t> </a:t>
            </a:r>
            <a:r>
              <a:rPr lang="en-US" sz="3200" dirty="0" err="1"/>
              <a:t>grande</a:t>
            </a:r>
            <a:r>
              <a:rPr lang="en-US" sz="3200" dirty="0"/>
              <a:t> de </a:t>
            </a:r>
            <a:r>
              <a:rPr lang="en-US" sz="3200" dirty="0" err="1"/>
              <a:t>altura</a:t>
            </a:r>
            <a:r>
              <a:rPr lang="en-US" sz="3200" dirty="0"/>
              <a:t>.</a:t>
            </a:r>
          </a:p>
          <a:p>
            <a:r>
              <a:rPr lang="en-US" sz="3200" dirty="0"/>
              <a:t>Un </a:t>
            </a:r>
            <a:r>
              <a:rPr lang="en-US" sz="3200" dirty="0" err="1"/>
              <a:t>árbol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u="sng" dirty="0"/>
              <a:t>alto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¿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u="sng" dirty="0"/>
              <a:t>alto</a:t>
            </a:r>
            <a:r>
              <a:rPr lang="en-US" sz="3200" dirty="0"/>
              <a:t> un chihuahua?</a:t>
            </a:r>
          </a:p>
          <a:p>
            <a:r>
              <a:rPr lang="en-US" sz="3200" dirty="0"/>
              <a:t>No, un chihuahua no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u="sng" dirty="0"/>
              <a:t>alto</a:t>
            </a:r>
            <a:r>
              <a:rPr lang="en-US" sz="3200" dirty="0"/>
              <a:t>.</a:t>
            </a:r>
          </a:p>
          <a:p>
            <a:r>
              <a:rPr lang="en-US" sz="3200" dirty="0"/>
              <a:t>Las </a:t>
            </a:r>
            <a:r>
              <a:rPr lang="en-US" sz="3200" dirty="0" err="1"/>
              <a:t>ast</a:t>
            </a:r>
            <a:r>
              <a:rPr lang="en-US" sz="3200" dirty="0" err="1">
                <a:highlight>
                  <a:srgbClr val="FF00FF"/>
                </a:highlight>
              </a:rPr>
              <a:t>as</a:t>
            </a:r>
            <a:r>
              <a:rPr lang="en-US" sz="3200" dirty="0"/>
              <a:t> son </a:t>
            </a:r>
            <a:r>
              <a:rPr lang="en-US" sz="3200" u="sng" dirty="0" err="1"/>
              <a:t>alt</a:t>
            </a:r>
            <a:r>
              <a:rPr lang="en-US" sz="3200" u="sng" dirty="0" err="1">
                <a:highlight>
                  <a:srgbClr val="FF00FF"/>
                </a:highlight>
              </a:rPr>
              <a:t>as</a:t>
            </a:r>
            <a:r>
              <a:rPr lang="en-US" sz="3200" dirty="0"/>
              <a:t> (plural).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xmlns="" id="{C4ED480A-8CC7-4E93-8717-620019D17421}"/>
              </a:ext>
            </a:extLst>
          </p:cNvPr>
          <p:cNvSpPr/>
          <p:nvPr/>
        </p:nvSpPr>
        <p:spPr>
          <a:xfrm>
            <a:off x="10779853" y="2072081"/>
            <a:ext cx="209725" cy="1124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2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nps.gov/dena/learn/nature/images/Caribou-Profile-August_resize_3.jpg">
            <a:extLst>
              <a:ext uri="{FF2B5EF4-FFF2-40B4-BE49-F238E27FC236}">
                <a16:creationId xmlns:a16="http://schemas.microsoft.com/office/drawing/2014/main" xmlns="" id="{74300241-EAE4-463B-AE3E-A65C0DBC6B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1" b="15880"/>
          <a:stretch/>
        </p:blipFill>
        <p:spPr bwMode="auto">
          <a:xfrm>
            <a:off x="1963024" y="676653"/>
            <a:ext cx="4880489" cy="559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xmlns="" id="{E5D620F8-49F4-4902-BF73-D2432DE0961C}"/>
              </a:ext>
            </a:extLst>
          </p:cNvPr>
          <p:cNvSpPr/>
          <p:nvPr/>
        </p:nvSpPr>
        <p:spPr>
          <a:xfrm rot="16200000">
            <a:off x="6313305" y="2716571"/>
            <a:ext cx="1060415" cy="182191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7EE024-732B-4BA5-9E22-2CEF6F16E848}"/>
              </a:ext>
            </a:extLst>
          </p:cNvPr>
          <p:cNvSpPr txBox="1"/>
          <p:nvPr/>
        </p:nvSpPr>
        <p:spPr>
          <a:xfrm>
            <a:off x="7904083" y="372082"/>
            <a:ext cx="33084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omic Sans MS" panose="030F0702030302020204" pitchFamily="66" charset="0"/>
              </a:rPr>
              <a:t>Las </a:t>
            </a:r>
            <a:r>
              <a:rPr lang="en-US" sz="6000" dirty="0" err="1">
                <a:latin typeface="Comic Sans MS" panose="030F0702030302020204" pitchFamily="66" charset="0"/>
              </a:rPr>
              <a:t>astas</a:t>
            </a:r>
            <a:r>
              <a:rPr lang="en-US" sz="6000" dirty="0">
                <a:latin typeface="Comic Sans MS" panose="030F0702030302020204" pitchFamily="66" charset="0"/>
              </a:rPr>
              <a:t> son </a:t>
            </a:r>
            <a:r>
              <a:rPr lang="en-US" sz="6000" b="1" dirty="0" err="1">
                <a:highlight>
                  <a:srgbClr val="00FF00"/>
                </a:highlight>
                <a:latin typeface="Comic Sans MS" panose="030F0702030302020204" pitchFamily="66" charset="0"/>
              </a:rPr>
              <a:t>anchas</a:t>
            </a:r>
            <a:r>
              <a:rPr lang="en-US" sz="6000" dirty="0">
                <a:latin typeface="Comic Sans MS" panose="030F0702030302020204" pitchFamily="66" charset="0"/>
              </a:rPr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8335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74">
            <a:extLst>
              <a:ext uri="{FF2B5EF4-FFF2-40B4-BE49-F238E27FC236}">
                <a16:creationId xmlns:a16="http://schemas.microsoft.com/office/drawing/2014/main" xmlns="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5E66B2-7332-4963-B619-F5D0556C1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 b="1" dirty="0"/>
              <a:t>ancho</a:t>
            </a:r>
            <a:r>
              <a:rPr lang="en-US" sz="4000" dirty="0">
                <a:solidFill>
                  <a:srgbClr val="FF0000"/>
                </a:solidFill>
              </a:rPr>
              <a:t>      </a:t>
            </a:r>
            <a:r>
              <a:rPr lang="en-US" sz="4000" b="1" dirty="0">
                <a:solidFill>
                  <a:srgbClr val="FF0000"/>
                </a:solidFill>
              </a:rPr>
              <a:t>an</a:t>
            </a:r>
            <a:r>
              <a:rPr lang="en-US" sz="4000" dirty="0"/>
              <a:t>-</a:t>
            </a:r>
            <a:r>
              <a:rPr lang="en-US" sz="4000" dirty="0" err="1"/>
              <a:t>cho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6BAC54-0912-4172-88A5-DC0ED06E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596" y="1837189"/>
            <a:ext cx="6204984" cy="4133099"/>
          </a:xfrm>
        </p:spPr>
        <p:txBody>
          <a:bodyPr>
            <a:normAutofit fontScale="55000" lnSpcReduction="20000"/>
          </a:bodyPr>
          <a:lstStyle/>
          <a:p>
            <a:r>
              <a:rPr lang="en-US" sz="5900" dirty="0" err="1"/>
              <a:t>Significa</a:t>
            </a:r>
            <a:r>
              <a:rPr lang="en-US" sz="5900" dirty="0"/>
              <a:t> que </a:t>
            </a:r>
            <a:r>
              <a:rPr lang="en-US" sz="5900" dirty="0" err="1"/>
              <a:t>es</a:t>
            </a:r>
            <a:r>
              <a:rPr lang="en-US" sz="5900" dirty="0"/>
              <a:t> </a:t>
            </a:r>
            <a:r>
              <a:rPr lang="en-US" sz="5900" dirty="0" err="1"/>
              <a:t>amplio</a:t>
            </a:r>
            <a:r>
              <a:rPr lang="en-US" sz="5900" dirty="0"/>
              <a:t>. </a:t>
            </a:r>
          </a:p>
          <a:p>
            <a:endParaRPr lang="en-US" sz="5900" dirty="0"/>
          </a:p>
          <a:p>
            <a:r>
              <a:rPr lang="en-US" sz="5900" dirty="0"/>
              <a:t>La </a:t>
            </a:r>
            <a:r>
              <a:rPr lang="en-US" sz="5900" dirty="0" err="1"/>
              <a:t>cam</a:t>
            </a:r>
            <a:r>
              <a:rPr lang="en-US" sz="5900" dirty="0" err="1">
                <a:highlight>
                  <a:srgbClr val="FF00FF"/>
                </a:highlight>
              </a:rPr>
              <a:t>a</a:t>
            </a:r>
            <a:r>
              <a:rPr lang="en-US" sz="5900" dirty="0"/>
              <a:t> </a:t>
            </a:r>
            <a:r>
              <a:rPr lang="en-US" sz="5900" dirty="0" err="1"/>
              <a:t>es</a:t>
            </a:r>
            <a:r>
              <a:rPr lang="en-US" sz="5900" dirty="0"/>
              <a:t> </a:t>
            </a:r>
            <a:r>
              <a:rPr lang="en-US" sz="5900" u="sng" dirty="0" err="1"/>
              <a:t>anch</a:t>
            </a:r>
            <a:r>
              <a:rPr lang="en-US" sz="5900" u="sng" dirty="0" err="1">
                <a:highlight>
                  <a:srgbClr val="FF00FF"/>
                </a:highlight>
              </a:rPr>
              <a:t>a</a:t>
            </a:r>
            <a:r>
              <a:rPr lang="en-US" sz="5900" dirty="0"/>
              <a:t>.</a:t>
            </a:r>
          </a:p>
          <a:p>
            <a:endParaRPr lang="en-US" sz="5900" dirty="0"/>
          </a:p>
          <a:p>
            <a:r>
              <a:rPr lang="en-US" sz="5900" dirty="0"/>
              <a:t>¿</a:t>
            </a:r>
            <a:r>
              <a:rPr lang="en-US" sz="5900" dirty="0" err="1"/>
              <a:t>Te</a:t>
            </a:r>
            <a:r>
              <a:rPr lang="en-US" sz="5900" dirty="0"/>
              <a:t> </a:t>
            </a:r>
            <a:r>
              <a:rPr lang="en-US" sz="5900" dirty="0" err="1"/>
              <a:t>gustaría</a:t>
            </a:r>
            <a:r>
              <a:rPr lang="en-US" sz="5900" dirty="0"/>
              <a:t> un </a:t>
            </a:r>
            <a:r>
              <a:rPr lang="en-US" sz="5900" dirty="0" err="1"/>
              <a:t>coche</a:t>
            </a:r>
            <a:r>
              <a:rPr lang="en-US" sz="5900" dirty="0"/>
              <a:t> </a:t>
            </a:r>
            <a:r>
              <a:rPr lang="en-US" sz="5900" u="sng" dirty="0"/>
              <a:t>ancho</a:t>
            </a:r>
            <a:r>
              <a:rPr lang="en-US" sz="5900" dirty="0"/>
              <a:t>?</a:t>
            </a:r>
          </a:p>
          <a:p>
            <a:r>
              <a:rPr lang="en-US" sz="5900" dirty="0"/>
              <a:t>No, no me </a:t>
            </a:r>
            <a:r>
              <a:rPr lang="en-US" sz="5900" dirty="0" err="1"/>
              <a:t>gustaría</a:t>
            </a:r>
            <a:r>
              <a:rPr lang="en-US" sz="5900" dirty="0"/>
              <a:t> un </a:t>
            </a:r>
            <a:r>
              <a:rPr lang="en-US" sz="5900" dirty="0" err="1"/>
              <a:t>coche</a:t>
            </a:r>
            <a:r>
              <a:rPr lang="en-US" sz="5900" dirty="0"/>
              <a:t> </a:t>
            </a:r>
            <a:r>
              <a:rPr lang="en-US" sz="5900" u="sng" dirty="0"/>
              <a:t>ancho</a:t>
            </a:r>
            <a:r>
              <a:rPr lang="en-US" sz="5900" dirty="0"/>
              <a:t>.</a:t>
            </a:r>
          </a:p>
          <a:p>
            <a:endParaRPr lang="en-US" sz="5900" dirty="0"/>
          </a:p>
          <a:p>
            <a:r>
              <a:rPr lang="en-US" sz="5900" dirty="0"/>
              <a:t>Las </a:t>
            </a:r>
            <a:r>
              <a:rPr lang="en-US" sz="5900" dirty="0" err="1"/>
              <a:t>ast</a:t>
            </a:r>
            <a:r>
              <a:rPr lang="en-US" sz="5900" dirty="0" err="1">
                <a:highlight>
                  <a:srgbClr val="FF00FF"/>
                </a:highlight>
              </a:rPr>
              <a:t>as</a:t>
            </a:r>
            <a:r>
              <a:rPr lang="en-US" sz="5900" dirty="0"/>
              <a:t> son </a:t>
            </a:r>
            <a:r>
              <a:rPr lang="en-US" sz="5900" u="sng" dirty="0" err="1"/>
              <a:t>anch</a:t>
            </a:r>
            <a:r>
              <a:rPr lang="en-US" sz="5900" u="sng" dirty="0" err="1">
                <a:highlight>
                  <a:srgbClr val="FF00FF"/>
                </a:highlight>
              </a:rPr>
              <a:t>as</a:t>
            </a:r>
            <a:r>
              <a:rPr lang="en-US" sz="5900" dirty="0"/>
              <a:t> (plural).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" name="Picture 9" descr="http://clv.h-cdn.co/assets/17/48/980x490/landscape-1511972737-12-foot-bed.jpg">
            <a:extLst>
              <a:ext uri="{FF2B5EF4-FFF2-40B4-BE49-F238E27FC236}">
                <a16:creationId xmlns:a16="http://schemas.microsoft.com/office/drawing/2014/main" xmlns="" id="{25D90A39-9F10-413E-B209-BB1D20955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00" y="887711"/>
            <a:ext cx="4094336" cy="1828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maxim.com/.image/t_share/MTM1MTQ1NzEyMzI0NDE2Nzg2/placeholder-title.jpg">
            <a:extLst>
              <a:ext uri="{FF2B5EF4-FFF2-40B4-BE49-F238E27FC236}">
                <a16:creationId xmlns:a16="http://schemas.microsoft.com/office/drawing/2014/main" xmlns="" id="{043A2582-1E8D-4A7A-95E5-93023ECDE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64" y="3548542"/>
            <a:ext cx="4094336" cy="223473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xmlns="" id="{78DE1A09-82F3-416C-8A16-824EE7E5742B}"/>
              </a:ext>
            </a:extLst>
          </p:cNvPr>
          <p:cNvSpPr/>
          <p:nvPr/>
        </p:nvSpPr>
        <p:spPr>
          <a:xfrm>
            <a:off x="5679347" y="2097248"/>
            <a:ext cx="1191236" cy="4278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nps.gov/dena/learn/nature/images/Caribou-Profile-August_resize_3.jpg">
            <a:extLst>
              <a:ext uri="{FF2B5EF4-FFF2-40B4-BE49-F238E27FC236}">
                <a16:creationId xmlns:a16="http://schemas.microsoft.com/office/drawing/2014/main" xmlns="" id="{53B350C1-2C0D-41E5-8A04-589FCCB8F1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1" b="15880"/>
          <a:stretch/>
        </p:blipFill>
        <p:spPr bwMode="auto">
          <a:xfrm>
            <a:off x="4619315" y="358226"/>
            <a:ext cx="5405529" cy="619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56F887-A67E-4C78-B7F5-C567A8E0785E}"/>
              </a:ext>
            </a:extLst>
          </p:cNvPr>
          <p:cNvSpPr txBox="1"/>
          <p:nvPr/>
        </p:nvSpPr>
        <p:spPr>
          <a:xfrm>
            <a:off x="177554" y="688330"/>
            <a:ext cx="36842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omic Sans MS" panose="030F0702030302020204" pitchFamily="66" charset="0"/>
              </a:rPr>
              <a:t>Las </a:t>
            </a:r>
            <a:r>
              <a:rPr lang="en-US" sz="6000" dirty="0" err="1">
                <a:latin typeface="Comic Sans MS" panose="030F0702030302020204" pitchFamily="66" charset="0"/>
              </a:rPr>
              <a:t>astas</a:t>
            </a:r>
            <a:endParaRPr lang="en-US" sz="6000" dirty="0">
              <a:latin typeface="Comic Sans MS" panose="030F0702030302020204" pitchFamily="66" charset="0"/>
            </a:endParaRPr>
          </a:p>
          <a:p>
            <a:r>
              <a:rPr lang="en-US" sz="6000" dirty="0">
                <a:latin typeface="Comic Sans MS" panose="030F0702030302020204" pitchFamily="66" charset="0"/>
              </a:rPr>
              <a:t>son </a:t>
            </a:r>
            <a:r>
              <a:rPr lang="en-US" sz="6000" b="1" dirty="0" err="1">
                <a:highlight>
                  <a:srgbClr val="FFFF00"/>
                </a:highlight>
                <a:latin typeface="Comic Sans MS" panose="030F0702030302020204" pitchFamily="66" charset="0"/>
              </a:rPr>
              <a:t>angostas</a:t>
            </a:r>
            <a:r>
              <a:rPr lang="en-US" sz="6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xmlns="" id="{5F84233F-4899-48AF-AE84-CD24767A070B}"/>
              </a:ext>
            </a:extLst>
          </p:cNvPr>
          <p:cNvSpPr/>
          <p:nvPr/>
        </p:nvSpPr>
        <p:spPr>
          <a:xfrm rot="5229959">
            <a:off x="4765826" y="1896654"/>
            <a:ext cx="569537" cy="330799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C95B82D5-A8BB-45BF-BED8-C7B2068921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F6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9">
            <a:extLst>
              <a:ext uri="{FF2B5EF4-FFF2-40B4-BE49-F238E27FC236}">
                <a16:creationId xmlns:a16="http://schemas.microsoft.com/office/drawing/2014/main" xmlns="" id="{296C61EC-FBF4-4216-BE67-6C864D30A0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www.thiscatholicman.com/wp-content/uploads/2013/08/narrowdoor-198x300.jpg">
            <a:extLst>
              <a:ext uri="{FF2B5EF4-FFF2-40B4-BE49-F238E27FC236}">
                <a16:creationId xmlns:a16="http://schemas.microsoft.com/office/drawing/2014/main" xmlns="" id="{92C1097C-6052-4566-AFAF-39BF3F1B4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0438" y="3429000"/>
            <a:ext cx="1630690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geekpreneur.com/wp-content/uploads/2009/04/nichemarketing.jpg">
            <a:extLst>
              <a:ext uri="{FF2B5EF4-FFF2-40B4-BE49-F238E27FC236}">
                <a16:creationId xmlns:a16="http://schemas.microsoft.com/office/drawing/2014/main" xmlns="" id="{A026E204-2569-49C2-9537-3B6033255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71383" y="629266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5E66B2-7332-4963-B619-F5D0556C1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7"/>
            <a:ext cx="6422849" cy="1283424"/>
          </a:xfrm>
        </p:spPr>
        <p:txBody>
          <a:bodyPr>
            <a:normAutofit/>
          </a:bodyPr>
          <a:lstStyle/>
          <a:p>
            <a:r>
              <a:rPr lang="en-US" b="1" dirty="0" err="1"/>
              <a:t>angosto</a:t>
            </a:r>
            <a:r>
              <a:rPr lang="en-US" dirty="0"/>
              <a:t>      an-</a:t>
            </a:r>
            <a:r>
              <a:rPr lang="en-US" b="1" dirty="0" err="1">
                <a:solidFill>
                  <a:srgbClr val="FF0000"/>
                </a:solidFill>
              </a:rPr>
              <a:t>gos</a:t>
            </a:r>
            <a:r>
              <a:rPr lang="en-US" dirty="0"/>
              <a:t>-to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6BAC54-0912-4172-88A5-DC0ED06E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105638"/>
            <a:ext cx="6422848" cy="411818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err="1"/>
              <a:t>Significa</a:t>
            </a:r>
            <a:r>
              <a:rPr lang="en-US" sz="3200" dirty="0"/>
              <a:t> que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estrecho</a:t>
            </a:r>
            <a:r>
              <a:rPr lang="en-US" sz="3200" dirty="0"/>
              <a:t>. </a:t>
            </a:r>
          </a:p>
          <a:p>
            <a:endParaRPr lang="en-US" sz="3200" dirty="0"/>
          </a:p>
          <a:p>
            <a:r>
              <a:rPr lang="en-US" sz="3200" dirty="0"/>
              <a:t>El </a:t>
            </a:r>
            <a:r>
              <a:rPr lang="en-US" sz="3200" dirty="0" err="1"/>
              <a:t>camino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u="sng" dirty="0" err="1"/>
              <a:t>angosto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¿</a:t>
            </a:r>
            <a:r>
              <a:rPr lang="en-US" sz="3200" dirty="0" err="1"/>
              <a:t>Usarías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puerta</a:t>
            </a:r>
            <a:r>
              <a:rPr lang="en-US" sz="3200" dirty="0"/>
              <a:t> </a:t>
            </a:r>
            <a:r>
              <a:rPr lang="en-US" sz="3200" u="sng" dirty="0" err="1"/>
              <a:t>angosta</a:t>
            </a:r>
            <a:r>
              <a:rPr lang="en-US" sz="3200" dirty="0"/>
              <a:t>?</a:t>
            </a:r>
          </a:p>
          <a:p>
            <a:r>
              <a:rPr lang="en-US" sz="3200" dirty="0"/>
              <a:t>No, no </a:t>
            </a:r>
            <a:r>
              <a:rPr lang="en-US" sz="3200" dirty="0" err="1"/>
              <a:t>esa</a:t>
            </a:r>
            <a:r>
              <a:rPr lang="en-US" sz="3200" dirty="0"/>
              <a:t> </a:t>
            </a:r>
            <a:r>
              <a:rPr lang="en-US" sz="3200" dirty="0" err="1"/>
              <a:t>puerta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demasiada</a:t>
            </a:r>
            <a:r>
              <a:rPr lang="en-US" sz="3200" dirty="0"/>
              <a:t> </a:t>
            </a:r>
            <a:r>
              <a:rPr lang="en-US" sz="3200" u="sng" dirty="0" err="1"/>
              <a:t>angosta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Las </a:t>
            </a:r>
            <a:r>
              <a:rPr lang="en-US" sz="3200" dirty="0" err="1"/>
              <a:t>ast</a:t>
            </a:r>
            <a:r>
              <a:rPr lang="en-US" sz="3200" dirty="0" err="1">
                <a:highlight>
                  <a:srgbClr val="FF00FF"/>
                </a:highlight>
              </a:rPr>
              <a:t>as</a:t>
            </a:r>
            <a:r>
              <a:rPr lang="en-US" sz="3200" dirty="0"/>
              <a:t> son </a:t>
            </a:r>
            <a:r>
              <a:rPr lang="en-US" sz="3200" u="sng" dirty="0" err="1"/>
              <a:t>angost</a:t>
            </a:r>
            <a:r>
              <a:rPr lang="en-US" sz="3200" u="sng" dirty="0" err="1">
                <a:highlight>
                  <a:srgbClr val="FF00FF"/>
                </a:highlight>
              </a:rPr>
              <a:t>as</a:t>
            </a:r>
            <a:r>
              <a:rPr lang="en-US" sz="3200" dirty="0"/>
              <a:t> (plural).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xmlns="" id="{C23F16A1-7B19-4B17-A998-2B53703EB427}"/>
              </a:ext>
            </a:extLst>
          </p:cNvPr>
          <p:cNvSpPr/>
          <p:nvPr/>
        </p:nvSpPr>
        <p:spPr>
          <a:xfrm>
            <a:off x="10061901" y="1728961"/>
            <a:ext cx="144327" cy="155141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4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360A2C0-86D4-4EF9-8C72-C0A09C43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476" y="481013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Comic Sans MS" panose="030F0702030302020204" pitchFamily="66" charset="0"/>
                <a:ea typeface="+mn-ea"/>
                <a:cs typeface="+mn-cs"/>
              </a:rPr>
              <a:t>¿</a:t>
            </a:r>
            <a:r>
              <a:rPr lang="en-US" sz="7200" dirty="0" err="1">
                <a:latin typeface="Comic Sans MS" panose="030F0702030302020204" pitchFamily="66" charset="0"/>
                <a:ea typeface="+mn-ea"/>
                <a:cs typeface="+mn-cs"/>
              </a:rPr>
              <a:t>Cómo</a:t>
            </a:r>
            <a:r>
              <a:rPr lang="en-US" sz="7200" dirty="0">
                <a:latin typeface="Comic Sans MS" panose="030F0702030302020204" pitchFamily="66" charset="0"/>
                <a:ea typeface="+mn-ea"/>
                <a:cs typeface="+mn-cs"/>
              </a:rPr>
              <a:t> son las </a:t>
            </a:r>
            <a:r>
              <a:rPr lang="en-US" sz="7200" dirty="0" err="1">
                <a:latin typeface="Comic Sans MS" panose="030F0702030302020204" pitchFamily="66" charset="0"/>
                <a:ea typeface="+mn-ea"/>
                <a:cs typeface="+mn-cs"/>
              </a:rPr>
              <a:t>astas</a:t>
            </a:r>
            <a:r>
              <a:rPr lang="en-US" sz="7200" dirty="0">
                <a:latin typeface="Comic Sans MS" panose="030F0702030302020204" pitchFamily="66" charset="0"/>
                <a:ea typeface="+mn-ea"/>
                <a:cs typeface="+mn-cs"/>
              </a:rPr>
              <a:t>?</a:t>
            </a:r>
            <a:br>
              <a:rPr lang="en-US" sz="7200" dirty="0">
                <a:latin typeface="Comic Sans MS" panose="030F0702030302020204" pitchFamily="66" charset="0"/>
                <a:ea typeface="+mn-ea"/>
                <a:cs typeface="+mn-cs"/>
              </a:rPr>
            </a:br>
            <a:endParaRPr lang="en-US" sz="7200" dirty="0"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5F43D49C-CCCA-40B0-B6C3-AC89C56BC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7262" y="4721225"/>
            <a:ext cx="9617476" cy="1655762"/>
          </a:xfrm>
        </p:spPr>
        <p:txBody>
          <a:bodyPr>
            <a:normAutofit fontScale="92500"/>
          </a:bodyPr>
          <a:lstStyle/>
          <a:p>
            <a:pPr algn="l">
              <a:spcBef>
                <a:spcPct val="0"/>
              </a:spcBef>
            </a:pPr>
            <a:r>
              <a:rPr lang="en-US" sz="7200" dirty="0">
                <a:latin typeface="Comic Sans MS" panose="030F0702030302020204" pitchFamily="66" charset="0"/>
              </a:rPr>
              <a:t>Las </a:t>
            </a:r>
            <a:r>
              <a:rPr lang="en-US" sz="7200" dirty="0" err="1">
                <a:latin typeface="Comic Sans MS" panose="030F0702030302020204" pitchFamily="66" charset="0"/>
              </a:rPr>
              <a:t>astas</a:t>
            </a:r>
            <a:r>
              <a:rPr lang="en-US" sz="7200" dirty="0">
                <a:latin typeface="Comic Sans MS" panose="030F0702030302020204" pitchFamily="66" charset="0"/>
              </a:rPr>
              <a:t> son  ______.</a:t>
            </a:r>
          </a:p>
        </p:txBody>
      </p:sp>
      <p:pic>
        <p:nvPicPr>
          <p:cNvPr id="7" name="Picture 2" descr="https://www.nps.gov/dena/learn/nature/images/Caribou-Profile-August_resize_3.jpg">
            <a:extLst>
              <a:ext uri="{FF2B5EF4-FFF2-40B4-BE49-F238E27FC236}">
                <a16:creationId xmlns:a16="http://schemas.microsoft.com/office/drawing/2014/main" xmlns="" id="{471938E1-B130-44C0-81F1-130C6F328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2" t="5170" r="-2391" b="37672"/>
          <a:stretch/>
        </p:blipFill>
        <p:spPr bwMode="auto">
          <a:xfrm>
            <a:off x="5582007" y="1792893"/>
            <a:ext cx="3607874" cy="280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hild thinking clipart">
            <a:extLst>
              <a:ext uri="{FF2B5EF4-FFF2-40B4-BE49-F238E27FC236}">
                <a16:creationId xmlns:a16="http://schemas.microsoft.com/office/drawing/2014/main" xmlns="" id="{DEE9220C-BAD7-4228-AED5-94DC4C1E5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91134"/>
            <a:ext cx="2352675" cy="304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87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7638CC-15C0-4042-B0B1-E01A7FFB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F22AD-702B-411B-91A9-9E2246392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Reindeer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https://www.nps.gov/dena/learn/nature/images/Caribou-Profile-August_resize_3.jpg?maxwidth=650&amp;autorotate=false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Tree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http://hddfhm.com/images/clipart-free-pine-tree-3.png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Chihuahua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https://thetomatos.com/wp-content/uploads/2016/02/free-chihuahua-clipart-2.jpg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Bed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http://clv.h-cdn.co/assets/17/48/980x490/landscape-1511972737-12-foot-bed.jpg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Car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https://www.maxim.com/.image/t_share/MTM1MTQ1NzEyMzI0NDE2Nzg2/placeholder-title.jpg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Narrow walkway  </a:t>
            </a:r>
            <a:r>
              <a:rPr lang="en-US" dirty="0">
                <a:hlinkClick r:id="rId7"/>
              </a:rPr>
              <a:t>http://www.geekpreneur.com/wp-content/uploads/2009/04/nichemarketing.jpg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Door</a:t>
            </a:r>
            <a:r>
              <a:rPr lang="en-US" dirty="0"/>
              <a:t> </a:t>
            </a:r>
            <a:r>
              <a:rPr lang="en-US" dirty="0">
                <a:hlinkClick r:id="rId8"/>
              </a:rPr>
              <a:t>http://www.thiscatholicman.com/wp-content/uploads/2013/08/narrowdoor-198x300.jpg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17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306</Words>
  <Application>Microsoft Macintosh PowerPoint</Application>
  <PresentationFormat>Custom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Las astas del reno</vt:lpstr>
      <vt:lpstr>Las astas son  altas.</vt:lpstr>
      <vt:lpstr>alto              al-to</vt:lpstr>
      <vt:lpstr>PowerPoint Presentation</vt:lpstr>
      <vt:lpstr>ancho      an-cho</vt:lpstr>
      <vt:lpstr>PowerPoint Presentation</vt:lpstr>
      <vt:lpstr>angosto      an-gos-to</vt:lpstr>
      <vt:lpstr>¿Cómo son las astas? </vt:lpstr>
      <vt:lpstr>Image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astas son  altas.</dc:title>
  <dc:creator>Tammy</dc:creator>
  <cp:lastModifiedBy>Maria Garcia</cp:lastModifiedBy>
  <cp:revision>20</cp:revision>
  <cp:lastPrinted>2018-01-24T03:42:30Z</cp:lastPrinted>
  <dcterms:created xsi:type="dcterms:W3CDTF">2018-01-23T04:29:23Z</dcterms:created>
  <dcterms:modified xsi:type="dcterms:W3CDTF">2018-01-24T04:52:41Z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